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2"/>
  </p:sldMasterIdLst>
  <p:notesMasterIdLst>
    <p:notesMasterId r:id="rId27"/>
  </p:notesMasterIdLst>
  <p:handoutMasterIdLst>
    <p:handoutMasterId r:id="rId28"/>
  </p:handoutMasterIdLst>
  <p:sldIdLst>
    <p:sldId id="995" r:id="rId3"/>
    <p:sldId id="1452" r:id="rId4"/>
    <p:sldId id="1477" r:id="rId5"/>
    <p:sldId id="1458" r:id="rId6"/>
    <p:sldId id="1495" r:id="rId7"/>
    <p:sldId id="1361" r:id="rId8"/>
    <p:sldId id="1480" r:id="rId9"/>
    <p:sldId id="1459" r:id="rId10"/>
    <p:sldId id="1460" r:id="rId11"/>
    <p:sldId id="1483" r:id="rId12"/>
    <p:sldId id="1481" r:id="rId13"/>
    <p:sldId id="1482" r:id="rId14"/>
    <p:sldId id="1470" r:id="rId15"/>
    <p:sldId id="1484" r:id="rId16"/>
    <p:sldId id="1463" r:id="rId17"/>
    <p:sldId id="1464" r:id="rId18"/>
    <p:sldId id="1462" r:id="rId19"/>
    <p:sldId id="1488" r:id="rId20"/>
    <p:sldId id="1475" r:id="rId21"/>
    <p:sldId id="1465" r:id="rId22"/>
    <p:sldId id="1478" r:id="rId23"/>
    <p:sldId id="1485" r:id="rId24"/>
    <p:sldId id="1472" r:id="rId25"/>
    <p:sldId id="1473" r:id="rId26"/>
  </p:sldIdLst>
  <p:sldSz cx="9144000" cy="6858000" type="screen4x3"/>
  <p:notesSz cx="6724650" cy="9874250"/>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1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lf Camenzind" initials="Car" lastIdx="117" clrIdx="0"/>
  <p:cmAuthor id="1" name="Mélanie Sauvain" initials="Sme" lastIdx="3" clrIdx="1"/>
  <p:cmAuthor id="2" name="Sauvain Mélanie BSV" initials="SMB" lastIdx="2" clrIdx="2">
    <p:extLst>
      <p:ext uri="{19B8F6BF-5375-455C-9EA6-DF929625EA0E}">
        <p15:presenceInfo xmlns:p15="http://schemas.microsoft.com/office/powerpoint/2012/main" userId="Sauvain Mélanie BS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5FD"/>
    <a:srgbClr val="4F81BD"/>
    <a:srgbClr val="E9EDF4"/>
    <a:srgbClr val="D0D8E8"/>
    <a:srgbClr val="C0D1E6"/>
    <a:srgbClr val="DBE5F1"/>
    <a:srgbClr val="B1C7E1"/>
    <a:srgbClr val="ED181E"/>
    <a:srgbClr val="E8F0F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593" autoAdjust="0"/>
    <p:restoredTop sz="78452" autoAdjust="0"/>
  </p:normalViewPr>
  <p:slideViewPr>
    <p:cSldViewPr snapToGrid="0">
      <p:cViewPr varScale="1">
        <p:scale>
          <a:sx n="55" d="100"/>
          <a:sy n="55" d="100"/>
        </p:scale>
        <p:origin x="920" y="44"/>
      </p:cViewPr>
      <p:guideLst>
        <p:guide orient="horz" pos="2160"/>
        <p:guide pos="2880"/>
      </p:guideLst>
    </p:cSldViewPr>
  </p:slideViewPr>
  <p:outlineViewPr>
    <p:cViewPr>
      <p:scale>
        <a:sx n="33" d="100"/>
        <a:sy n="33" d="100"/>
      </p:scale>
      <p:origin x="0" y="9984"/>
    </p:cViewPr>
  </p:outlineViewPr>
  <p:notesTextViewPr>
    <p:cViewPr>
      <p:scale>
        <a:sx n="3" d="2"/>
        <a:sy n="3" d="2"/>
      </p:scale>
      <p:origin x="0" y="0"/>
    </p:cViewPr>
  </p:notesTextViewPr>
  <p:sorterViewPr>
    <p:cViewPr>
      <p:scale>
        <a:sx n="100" d="100"/>
        <a:sy n="100" d="100"/>
      </p:scale>
      <p:origin x="0" y="-3384"/>
    </p:cViewPr>
  </p:sorterViewPr>
  <p:notesViewPr>
    <p:cSldViewPr snapToGrid="0">
      <p:cViewPr>
        <p:scale>
          <a:sx n="87" d="100"/>
          <a:sy n="87" d="100"/>
        </p:scale>
        <p:origin x="2074" y="-840"/>
      </p:cViewPr>
      <p:guideLst>
        <p:guide orient="horz" pos="3110"/>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adb.intra.admin.ch\BSV$\Org\Public\Folienablage\21_Altersvorsorge2020_Musterpr&#228;sentation\150814%20Stand%20SGK-S\Vorbereitung\AHV%20Kapital%202013-2030%20(neu).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adb.intra.admin.ch\BSV$\Org\Public\Folienablage\21_Altersvorsorge2020_Musterpr&#228;sentation\150814%20Stand%20SGK-S\Abbildung%20Rentenformel.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adb.intra.admin.ch\BSV$\Org\Public\Folienablage\21_Altersvorsorge2020_Musterpr&#228;sentation\150814%20Stand%20SGK-S\Abbildung%20Rentenformel.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db.intra.admin.ch\BSV$\Org\Public\Folienablage\21_Altersvorsorge2020_Musterpr&#228;sentation\150814%20Stand%20SGK-S\Vorbereitung\AHV%20Kapital%202013-2030%20(ne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54497354497493E-2"/>
          <c:y val="3.2337962962963027E-2"/>
          <c:w val="0.89116666666666633"/>
          <c:h val="0.81265624999999997"/>
        </c:manualLayout>
      </c:layout>
      <c:areaChart>
        <c:grouping val="standard"/>
        <c:varyColors val="0"/>
        <c:ser>
          <c:idx val="1"/>
          <c:order val="1"/>
          <c:tx>
            <c:strRef>
              <c:f>'Zahlen (F)'!$F$5</c:f>
              <c:strCache>
                <c:ptCount val="1"/>
                <c:pt idx="0">
                  <c:v>Kritischer Bereich</c:v>
                </c:pt>
              </c:strCache>
            </c:strRef>
          </c:tx>
          <c:spPr>
            <a:gradFill flip="none" rotWithShape="1">
              <a:gsLst>
                <a:gs pos="0">
                  <a:srgbClr val="C0504D"/>
                </a:gs>
                <a:gs pos="100000">
                  <a:srgbClr val="C0504D">
                    <a:alpha val="0"/>
                  </a:srgbClr>
                </a:gs>
              </a:gsLst>
              <a:lin ang="16200000" scaled="0"/>
              <a:tileRect/>
            </a:gradFill>
          </c:spP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Zahlen!$F$6:$F$22</c:f>
              <c:numCache>
                <c:formatCode>#,##0</c:formatCode>
                <c:ptCount val="17"/>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numCache>
            </c:numRef>
          </c:val>
        </c:ser>
        <c:dLbls>
          <c:showLegendKey val="0"/>
          <c:showVal val="0"/>
          <c:showCatName val="0"/>
          <c:showSerName val="0"/>
          <c:showPercent val="0"/>
          <c:showBubbleSize val="0"/>
        </c:dLbls>
        <c:axId val="45364080"/>
        <c:axId val="128552472"/>
      </c:areaChart>
      <c:lineChart>
        <c:grouping val="standard"/>
        <c:varyColors val="0"/>
        <c:ser>
          <c:idx val="2"/>
          <c:order val="0"/>
          <c:tx>
            <c:strRef>
              <c:f>'Zahlen (F)'!$D$5</c:f>
              <c:strCache>
                <c:ptCount val="1"/>
                <c:pt idx="0">
                  <c:v>Kapital der AHV (ohne Reform)</c:v>
                </c:pt>
              </c:strCache>
            </c:strRef>
          </c:tx>
          <c:marker>
            <c:symbol val="none"/>
          </c:marke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Zahlen!$D$6:$D$22</c:f>
              <c:numCache>
                <c:formatCode>#,##0</c:formatCode>
                <c:ptCount val="17"/>
                <c:pt idx="0">
                  <c:v>110</c:v>
                </c:pt>
                <c:pt idx="1">
                  <c:v>106</c:v>
                </c:pt>
                <c:pt idx="2">
                  <c:v>103</c:v>
                </c:pt>
                <c:pt idx="3">
                  <c:v>101</c:v>
                </c:pt>
                <c:pt idx="4">
                  <c:v>99</c:v>
                </c:pt>
                <c:pt idx="5">
                  <c:v>96</c:v>
                </c:pt>
                <c:pt idx="6">
                  <c:v>93</c:v>
                </c:pt>
                <c:pt idx="7">
                  <c:v>87</c:v>
                </c:pt>
                <c:pt idx="8">
                  <c:v>83</c:v>
                </c:pt>
                <c:pt idx="9">
                  <c:v>75</c:v>
                </c:pt>
                <c:pt idx="10">
                  <c:v>70</c:v>
                </c:pt>
                <c:pt idx="11">
                  <c:v>59</c:v>
                </c:pt>
                <c:pt idx="12">
                  <c:v>51</c:v>
                </c:pt>
                <c:pt idx="13">
                  <c:v>39</c:v>
                </c:pt>
                <c:pt idx="14">
                  <c:v>28</c:v>
                </c:pt>
                <c:pt idx="15">
                  <c:v>14</c:v>
                </c:pt>
                <c:pt idx="16">
                  <c:v>2</c:v>
                </c:pt>
              </c:numCache>
            </c:numRef>
          </c:val>
          <c:smooth val="0"/>
        </c:ser>
        <c:dLbls>
          <c:showLegendKey val="0"/>
          <c:showVal val="0"/>
          <c:showCatName val="0"/>
          <c:showSerName val="0"/>
          <c:showPercent val="0"/>
          <c:showBubbleSize val="0"/>
        </c:dLbls>
        <c:marker val="1"/>
        <c:smooth val="0"/>
        <c:axId val="45364080"/>
        <c:axId val="128552472"/>
      </c:lineChart>
      <c:catAx>
        <c:axId val="45364080"/>
        <c:scaling>
          <c:orientation val="minMax"/>
        </c:scaling>
        <c:delete val="0"/>
        <c:axPos val="b"/>
        <c:numFmt formatCode="General" sourceLinked="1"/>
        <c:majorTickMark val="out"/>
        <c:minorTickMark val="none"/>
        <c:tickLblPos val="nextTo"/>
        <c:crossAx val="128552472"/>
        <c:crosses val="autoZero"/>
        <c:auto val="1"/>
        <c:lblAlgn val="ctr"/>
        <c:lblOffset val="100"/>
        <c:noMultiLvlLbl val="0"/>
      </c:catAx>
      <c:valAx>
        <c:axId val="128552472"/>
        <c:scaling>
          <c:orientation val="minMax"/>
        </c:scaling>
        <c:delete val="0"/>
        <c:axPos val="l"/>
        <c:majorGridlines/>
        <c:numFmt formatCode="#,##0" sourceLinked="1"/>
        <c:majorTickMark val="out"/>
        <c:minorTickMark val="none"/>
        <c:tickLblPos val="nextTo"/>
        <c:crossAx val="45364080"/>
        <c:crosses val="autoZero"/>
        <c:crossBetween val="between"/>
        <c:majorUnit val="10"/>
      </c:valAx>
      <c:spPr>
        <a:noFill/>
        <a:ln>
          <a:noFill/>
        </a:ln>
      </c:spPr>
    </c:plotArea>
    <c:legend>
      <c:legendPos val="b"/>
      <c:layout>
        <c:manualLayout>
          <c:xMode val="edge"/>
          <c:yMode val="edge"/>
          <c:x val="4.9351587301587334E-2"/>
          <c:y val="0.92038125000000004"/>
          <c:w val="0.93657460317460361"/>
          <c:h val="7.961875000000003E-2"/>
        </c:manualLayout>
      </c:layout>
      <c:overlay val="0"/>
    </c:legend>
    <c:plotVisOnly val="1"/>
    <c:dispBlanksAs val="gap"/>
    <c:showDLblsOverMax val="0"/>
  </c:chart>
  <c:spPr>
    <a:noFill/>
    <a:ln>
      <a:noFill/>
    </a:ln>
  </c:spPr>
  <c:txPr>
    <a:bodyPr/>
    <a:lstStyle/>
    <a:p>
      <a:pPr>
        <a:defRPr sz="1100">
          <a:latin typeface="Arial" pitchFamily="34" charset="0"/>
          <a:cs typeface="Arial"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2"/>
          <c:order val="0"/>
          <c:tx>
            <c:strRef>
              <c:f>Basis!$R$1</c:f>
              <c:strCache>
                <c:ptCount val="1"/>
                <c:pt idx="0">
                  <c:v>Notwendige Rendite für Umwandlungssatz 6.8% im Jahr 2016</c:v>
                </c:pt>
              </c:strCache>
            </c:strRef>
          </c:tx>
          <c:spPr>
            <a:ln w="38100" cap="rnd">
              <a:solidFill>
                <a:sysClr val="windowText" lastClr="000000"/>
              </a:solidFill>
              <a:prstDash val="dash"/>
              <a:round/>
            </a:ln>
            <a:effectLst>
              <a:outerShdw blurRad="50800" dist="38100" dir="2700000" algn="tl" rotWithShape="0">
                <a:prstClr val="black">
                  <a:alpha val="40000"/>
                </a:prstClr>
              </a:outerShdw>
            </a:effectLst>
          </c:spPr>
          <c:marker>
            <c:symbol val="none"/>
          </c:marker>
          <c:cat>
            <c:strRef>
              <c:f>Basis!$A$50:$A$78</c:f>
              <c:strCach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Feb.2016</c:v>
                </c:pt>
              </c:strCache>
            </c:strRef>
          </c:cat>
          <c:val>
            <c:numRef>
              <c:f>Basis!$Q$8:$Q$36</c:f>
              <c:numCache>
                <c:formatCode>General</c:formatCode>
                <c:ptCount val="29"/>
                <c:pt idx="0">
                  <c:v>4.9000000000000004</c:v>
                </c:pt>
                <c:pt idx="1">
                  <c:v>4.9000000000000004</c:v>
                </c:pt>
                <c:pt idx="2">
                  <c:v>4.9000000000000004</c:v>
                </c:pt>
                <c:pt idx="3">
                  <c:v>4.9000000000000004</c:v>
                </c:pt>
                <c:pt idx="4">
                  <c:v>4.9000000000000004</c:v>
                </c:pt>
                <c:pt idx="5">
                  <c:v>4.9000000000000004</c:v>
                </c:pt>
                <c:pt idx="6">
                  <c:v>4.9000000000000004</c:v>
                </c:pt>
                <c:pt idx="7">
                  <c:v>4.9000000000000004</c:v>
                </c:pt>
                <c:pt idx="8">
                  <c:v>4.9000000000000004</c:v>
                </c:pt>
                <c:pt idx="9">
                  <c:v>4.9000000000000004</c:v>
                </c:pt>
                <c:pt idx="10">
                  <c:v>4.9000000000000004</c:v>
                </c:pt>
                <c:pt idx="11">
                  <c:v>4.9000000000000004</c:v>
                </c:pt>
                <c:pt idx="12">
                  <c:v>4.9000000000000004</c:v>
                </c:pt>
                <c:pt idx="13">
                  <c:v>4.9000000000000004</c:v>
                </c:pt>
                <c:pt idx="14">
                  <c:v>4.9000000000000004</c:v>
                </c:pt>
                <c:pt idx="15">
                  <c:v>4.9000000000000004</c:v>
                </c:pt>
                <c:pt idx="16">
                  <c:v>4.9000000000000004</c:v>
                </c:pt>
                <c:pt idx="17">
                  <c:v>4.9000000000000004</c:v>
                </c:pt>
                <c:pt idx="18">
                  <c:v>4.9000000000000004</c:v>
                </c:pt>
                <c:pt idx="19">
                  <c:v>4.9000000000000004</c:v>
                </c:pt>
                <c:pt idx="20">
                  <c:v>4.9000000000000004</c:v>
                </c:pt>
                <c:pt idx="21">
                  <c:v>4.9000000000000004</c:v>
                </c:pt>
                <c:pt idx="22">
                  <c:v>4.9000000000000004</c:v>
                </c:pt>
                <c:pt idx="23">
                  <c:v>4.9000000000000004</c:v>
                </c:pt>
                <c:pt idx="24">
                  <c:v>4.9000000000000004</c:v>
                </c:pt>
                <c:pt idx="25">
                  <c:v>4.9000000000000004</c:v>
                </c:pt>
                <c:pt idx="26">
                  <c:v>4.9000000000000004</c:v>
                </c:pt>
                <c:pt idx="27">
                  <c:v>4.9000000000000004</c:v>
                </c:pt>
                <c:pt idx="28">
                  <c:v>4.9000000000000004</c:v>
                </c:pt>
              </c:numCache>
            </c:numRef>
          </c:val>
          <c:smooth val="0"/>
        </c:ser>
        <c:ser>
          <c:idx val="3"/>
          <c:order val="1"/>
          <c:tx>
            <c:strRef>
              <c:f>Basis!$H$1</c:f>
              <c:strCache>
                <c:ptCount val="1"/>
                <c:pt idx="0">
                  <c:v>Kapitalanlage mit 25% Aktien (Pictet BVG 25 Index)</c:v>
                </c:pt>
              </c:strCache>
            </c:strRef>
          </c:tx>
          <c:spPr>
            <a:ln w="38100" cap="rnd">
              <a:solidFill>
                <a:srgbClr val="00A6FF"/>
              </a:solidFill>
              <a:round/>
            </a:ln>
            <a:effectLst>
              <a:outerShdw blurRad="50800" dist="38100" dir="2700000" algn="tl" rotWithShape="0">
                <a:prstClr val="black">
                  <a:alpha val="40000"/>
                </a:prstClr>
              </a:outerShdw>
            </a:effectLst>
          </c:spPr>
          <c:marker>
            <c:symbol val="none"/>
          </c:marker>
          <c:trendline>
            <c:spPr>
              <a:ln w="25400" cap="rnd" cmpd="sng">
                <a:solidFill>
                  <a:srgbClr val="FF0000"/>
                </a:solidFill>
                <a:prstDash val="solid"/>
              </a:ln>
              <a:effectLst/>
            </c:spPr>
            <c:trendlineType val="linear"/>
            <c:dispRSqr val="0"/>
            <c:dispEq val="0"/>
          </c:trendline>
          <c:cat>
            <c:strRef>
              <c:f>Basis!$A$50:$A$78</c:f>
              <c:strCache>
                <c:ptCount val="29"/>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Feb.2016</c:v>
                </c:pt>
              </c:strCache>
            </c:strRef>
          </c:cat>
          <c:val>
            <c:numRef>
              <c:f>Basis!$H$8:$H$36</c:f>
              <c:numCache>
                <c:formatCode>0.0</c:formatCode>
                <c:ptCount val="29"/>
                <c:pt idx="0">
                  <c:v>13.798050943782947</c:v>
                </c:pt>
                <c:pt idx="1">
                  <c:v>3.5230079718552521</c:v>
                </c:pt>
                <c:pt idx="2">
                  <c:v>-6.9377379593957951</c:v>
                </c:pt>
                <c:pt idx="3">
                  <c:v>13.659219979556214</c:v>
                </c:pt>
                <c:pt idx="4">
                  <c:v>12.214441657872577</c:v>
                </c:pt>
                <c:pt idx="5">
                  <c:v>17.90362005421704</c:v>
                </c:pt>
                <c:pt idx="6">
                  <c:v>-2.9253580003326118</c:v>
                </c:pt>
                <c:pt idx="7">
                  <c:v>11.745186910058614</c:v>
                </c:pt>
                <c:pt idx="8">
                  <c:v>12.52262443438914</c:v>
                </c:pt>
                <c:pt idx="9">
                  <c:v>12.530622827300464</c:v>
                </c:pt>
                <c:pt idx="10">
                  <c:v>9.1559891853767681</c:v>
                </c:pt>
                <c:pt idx="11">
                  <c:v>7.6901538892298893</c:v>
                </c:pt>
                <c:pt idx="12">
                  <c:v>1.7873000000000028</c:v>
                </c:pt>
                <c:pt idx="13">
                  <c:v>-1.5051976032373404</c:v>
                </c:pt>
                <c:pt idx="14">
                  <c:v>-2.150312402748189</c:v>
                </c:pt>
                <c:pt idx="15">
                  <c:v>7.8012709557856663</c:v>
                </c:pt>
                <c:pt idx="16">
                  <c:v>4.8877377723815174</c:v>
                </c:pt>
                <c:pt idx="17">
                  <c:v>10.420631564902315</c:v>
                </c:pt>
                <c:pt idx="18">
                  <c:v>4.074134552580011</c:v>
                </c:pt>
                <c:pt idx="19">
                  <c:v>0.94139797599435138</c:v>
                </c:pt>
                <c:pt idx="20">
                  <c:v>-9.8779824356881925</c:v>
                </c:pt>
                <c:pt idx="21">
                  <c:v>11.736805795101768</c:v>
                </c:pt>
                <c:pt idx="22">
                  <c:v>1.3134214044661974</c:v>
                </c:pt>
                <c:pt idx="23">
                  <c:v>1.6059807852151442</c:v>
                </c:pt>
                <c:pt idx="24">
                  <c:v>7.5793593916476665</c:v>
                </c:pt>
                <c:pt idx="25">
                  <c:v>4.4258688627731413</c:v>
                </c:pt>
                <c:pt idx="26">
                  <c:v>9.4467738691610847</c:v>
                </c:pt>
                <c:pt idx="27">
                  <c:v>0.50023191200387895</c:v>
                </c:pt>
                <c:pt idx="28">
                  <c:v>0.11200317368520452</c:v>
                </c:pt>
              </c:numCache>
            </c:numRef>
          </c:val>
          <c:smooth val="1"/>
        </c:ser>
        <c:dLbls>
          <c:showLegendKey val="0"/>
          <c:showVal val="0"/>
          <c:showCatName val="0"/>
          <c:showSerName val="0"/>
          <c:showPercent val="0"/>
          <c:showBubbleSize val="0"/>
        </c:dLbls>
        <c:smooth val="0"/>
        <c:axId val="222183808"/>
        <c:axId val="222183416"/>
      </c:lineChart>
      <c:catAx>
        <c:axId val="2221838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chemeClr val="tx1">
                    <a:lumMod val="65000"/>
                    <a:lumOff val="35000"/>
                  </a:schemeClr>
                </a:solidFill>
                <a:latin typeface="+mn-lt"/>
                <a:ea typeface="+mn-ea"/>
                <a:cs typeface="+mn-cs"/>
              </a:defRPr>
            </a:pPr>
            <a:endParaRPr lang="de-DE"/>
          </a:p>
        </c:txPr>
        <c:crossAx val="222183416"/>
        <c:crosses val="autoZero"/>
        <c:auto val="1"/>
        <c:lblAlgn val="ctr"/>
        <c:lblOffset val="100"/>
        <c:tickLblSkip val="1"/>
        <c:noMultiLvlLbl val="0"/>
      </c:catAx>
      <c:valAx>
        <c:axId val="222183416"/>
        <c:scaling>
          <c:orientation val="minMax"/>
        </c:scaling>
        <c:delete val="0"/>
        <c:axPos val="l"/>
        <c:majorGridlines>
          <c:spPr>
            <a:ln w="3175" cap="flat" cmpd="sng" algn="ctr">
              <a:solidFill>
                <a:schemeClr val="tx1">
                  <a:lumMod val="65000"/>
                  <a:lumOff val="3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dirty="0" err="1" smtClean="0"/>
                  <a:t>Rendite</a:t>
                </a:r>
                <a:r>
                  <a:rPr lang="en-US" dirty="0" smtClean="0"/>
                  <a:t> in %</a:t>
                </a:r>
                <a:endParaRPr lang="en-US" dirty="0"/>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222183808"/>
        <c:crosses val="autoZero"/>
        <c:crossBetween val="midCat"/>
      </c:valAx>
      <c:spPr>
        <a:gradFill>
          <a:gsLst>
            <a:gs pos="60000">
              <a:schemeClr val="bg1"/>
            </a:gs>
            <a:gs pos="100000">
              <a:schemeClr val="bg1">
                <a:lumMod val="85000"/>
              </a:schemeClr>
            </a:gs>
          </a:gsLst>
          <a:lin ang="5400000" scaled="1"/>
        </a:gradFill>
        <a:ln w="38100">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Argumente!$B$1:$B$2</c:f>
              <c:strCache>
                <c:ptCount val="1"/>
                <c:pt idx="0">
                  <c:v>Ja-Stimmende einverstanden</c:v>
                </c:pt>
              </c:strCache>
            </c:strRef>
          </c:tx>
          <c:spPr>
            <a:ln>
              <a:solidFill>
                <a:srgbClr val="00B050"/>
              </a:solidFill>
            </a:ln>
            <a:effectLst>
              <a:outerShdw blurRad="50800" dist="38100" dir="2700000" algn="tl" rotWithShape="0">
                <a:prstClr val="black">
                  <a:alpha val="40000"/>
                </a:prstClr>
              </a:outerShdw>
            </a:effectLst>
          </c:spPr>
          <c:marker>
            <c:symbol val="none"/>
          </c:marker>
          <c:cat>
            <c:strRef>
              <c:f>Argumente!$A$3:$A$8</c:f>
              <c:strCache>
                <c:ptCount val="6"/>
                <c:pt idx="0">
                  <c:v>Wegen der gestiegenen Lebenserwartung nötig</c:v>
                </c:pt>
                <c:pt idx="1">
                  <c:v>Ohne Senkung höhere Lohnabzüge</c:v>
                </c:pt>
                <c:pt idx="2">
                  <c:v>Riskante Anlagen (der Pensionskassen) vermeiden</c:v>
                </c:pt>
                <c:pt idx="3">
                  <c:v>Rentensenkung ungerechtfertigt, Lebenserwartung kein Problem</c:v>
                </c:pt>
                <c:pt idx="4">
                  <c:v>Pensionskassen und Lebensversicherer betreiben Rentenklau</c:v>
                </c:pt>
                <c:pt idx="5">
                  <c:v>Sozial ungerechtfertigt, trifft sozial Schwächere</c:v>
                </c:pt>
              </c:strCache>
            </c:strRef>
          </c:cat>
          <c:val>
            <c:numRef>
              <c:f>Argumente!$B$3:$B$8</c:f>
              <c:numCache>
                <c:formatCode>General</c:formatCode>
                <c:ptCount val="6"/>
                <c:pt idx="0">
                  <c:v>95</c:v>
                </c:pt>
                <c:pt idx="1">
                  <c:v>78</c:v>
                </c:pt>
                <c:pt idx="2">
                  <c:v>79</c:v>
                </c:pt>
                <c:pt idx="3">
                  <c:v>40</c:v>
                </c:pt>
                <c:pt idx="4">
                  <c:v>38</c:v>
                </c:pt>
                <c:pt idx="5">
                  <c:v>66</c:v>
                </c:pt>
              </c:numCache>
            </c:numRef>
          </c:val>
        </c:ser>
        <c:ser>
          <c:idx val="3"/>
          <c:order val="1"/>
          <c:tx>
            <c:strRef>
              <c:f>Argumente!$E$1:$E$2</c:f>
              <c:strCache>
                <c:ptCount val="1"/>
                <c:pt idx="0">
                  <c:v>Nein-Stimmende einverstanden</c:v>
                </c:pt>
              </c:strCache>
            </c:strRef>
          </c:tx>
          <c:spPr>
            <a:ln>
              <a:solidFill>
                <a:srgbClr val="C00000"/>
              </a:solidFill>
            </a:ln>
            <a:effectLst>
              <a:outerShdw blurRad="50800" dist="38100" dir="2700000" algn="tl" rotWithShape="0">
                <a:prstClr val="black">
                  <a:alpha val="40000"/>
                </a:prstClr>
              </a:outerShdw>
            </a:effectLst>
          </c:spPr>
          <c:marker>
            <c:symbol val="none"/>
          </c:marker>
          <c:cat>
            <c:strRef>
              <c:f>Argumente!$A$3:$A$8</c:f>
              <c:strCache>
                <c:ptCount val="6"/>
                <c:pt idx="0">
                  <c:v>Wegen der gestiegenen Lebenserwartung nötig</c:v>
                </c:pt>
                <c:pt idx="1">
                  <c:v>Ohne Senkung höhere Lohnabzüge</c:v>
                </c:pt>
                <c:pt idx="2">
                  <c:v>Riskante Anlagen (der Pensionskassen) vermeiden</c:v>
                </c:pt>
                <c:pt idx="3">
                  <c:v>Rentensenkung ungerechtfertigt, Lebenserwartung kein Problem</c:v>
                </c:pt>
                <c:pt idx="4">
                  <c:v>Pensionskassen und Lebensversicherer betreiben Rentenklau</c:v>
                </c:pt>
                <c:pt idx="5">
                  <c:v>Sozial ungerechtfertigt, trifft sozial Schwächere</c:v>
                </c:pt>
              </c:strCache>
            </c:strRef>
          </c:cat>
          <c:val>
            <c:numRef>
              <c:f>Argumente!$E$3:$E$8</c:f>
              <c:numCache>
                <c:formatCode>General</c:formatCode>
                <c:ptCount val="6"/>
                <c:pt idx="0">
                  <c:v>72</c:v>
                </c:pt>
                <c:pt idx="1">
                  <c:v>32</c:v>
                </c:pt>
                <c:pt idx="2">
                  <c:v>64</c:v>
                </c:pt>
                <c:pt idx="3">
                  <c:v>88</c:v>
                </c:pt>
                <c:pt idx="4">
                  <c:v>78</c:v>
                </c:pt>
                <c:pt idx="5">
                  <c:v>89</c:v>
                </c:pt>
              </c:numCache>
            </c:numRef>
          </c:val>
        </c:ser>
        <c:dLbls>
          <c:showLegendKey val="0"/>
          <c:showVal val="0"/>
          <c:showCatName val="0"/>
          <c:showSerName val="0"/>
          <c:showPercent val="0"/>
          <c:showBubbleSize val="0"/>
        </c:dLbls>
        <c:axId val="131516672"/>
        <c:axId val="130524320"/>
      </c:radarChart>
      <c:catAx>
        <c:axId val="131516672"/>
        <c:scaling>
          <c:orientation val="minMax"/>
        </c:scaling>
        <c:delete val="0"/>
        <c:axPos val="b"/>
        <c:majorGridlines/>
        <c:numFmt formatCode="General" sourceLinked="0"/>
        <c:majorTickMark val="out"/>
        <c:minorTickMark val="none"/>
        <c:tickLblPos val="nextTo"/>
        <c:txPr>
          <a:bodyPr/>
          <a:lstStyle/>
          <a:p>
            <a:pPr>
              <a:defRPr sz="1100"/>
            </a:pPr>
            <a:endParaRPr lang="de-DE"/>
          </a:p>
        </c:txPr>
        <c:crossAx val="130524320"/>
        <c:crosses val="autoZero"/>
        <c:auto val="1"/>
        <c:lblAlgn val="ctr"/>
        <c:lblOffset val="100"/>
        <c:noMultiLvlLbl val="0"/>
      </c:catAx>
      <c:valAx>
        <c:axId val="130524320"/>
        <c:scaling>
          <c:orientation val="minMax"/>
        </c:scaling>
        <c:delete val="0"/>
        <c:axPos val="l"/>
        <c:majorGridlines/>
        <c:numFmt formatCode="General" sourceLinked="1"/>
        <c:majorTickMark val="out"/>
        <c:minorTickMark val="none"/>
        <c:tickLblPos val="nextTo"/>
        <c:crossAx val="131516672"/>
        <c:crosses val="autoZero"/>
        <c:crossBetween val="between"/>
      </c:valAx>
      <c:spPr>
        <a:noFill/>
        <a:ln>
          <a:noFill/>
        </a:ln>
      </c:spPr>
    </c:plotArea>
    <c:legend>
      <c:legendPos val="b"/>
      <c:layout>
        <c:manualLayout>
          <c:xMode val="edge"/>
          <c:yMode val="edge"/>
          <c:x val="7.4716792929294937E-2"/>
          <c:y val="0.93464679487179492"/>
          <c:w val="0.82490984848485904"/>
          <c:h val="4.9071153846153862E-2"/>
        </c:manualLayout>
      </c:layout>
      <c:overlay val="0"/>
      <c:txPr>
        <a:bodyPr/>
        <a:lstStyle/>
        <a:p>
          <a:pPr rtl="0">
            <a:defRPr/>
          </a:pPr>
          <a:endParaRPr lang="de-DE"/>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Einzelrenten!$D$13</c:f>
              <c:strCache>
                <c:ptCount val="1"/>
                <c:pt idx="0">
                  <c:v>AHV-Rente nach geltender Ordnung</c:v>
                </c:pt>
              </c:strCache>
            </c:strRef>
          </c:tx>
          <c:spPr>
            <a:ln w="38100" cap="rnd">
              <a:solidFill>
                <a:schemeClr val="tx1">
                  <a:lumMod val="65000"/>
                  <a:lumOff val="35000"/>
                </a:schemeClr>
              </a:solidFill>
              <a:round/>
            </a:ln>
            <a:effectLst/>
          </c:spPr>
          <c:marker>
            <c:symbol val="none"/>
          </c:marker>
          <c:dLbls>
            <c:dLbl>
              <c:idx val="10"/>
              <c:layout/>
              <c:dLblPos val="b"/>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5.4659656084656144E-2"/>
                  <c:y val="7.21578703703703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5.4659656084656082E-2"/>
                  <c:y val="7.21578703703703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5.8019444444444443E-2"/>
                  <c:y val="6.33384259259258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0"/>
              <c:layout>
                <c:manualLayout>
                  <c:x val="-5.5600396825396824E-2"/>
                  <c:y val="5.01238425925925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0"/>
              <c:layout>
                <c:manualLayout>
                  <c:x val="-5.5600396825396824E-2"/>
                  <c:y val="5.30636574074074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quot;Fr.&quot;\ #,##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Einzelrenten!$C$14:$C$84</c:f>
              <c:numCache>
                <c:formatCode>#\ ##0</c:formatCode>
                <c:ptCount val="71"/>
                <c:pt idx="0">
                  <c:v>0</c:v>
                </c:pt>
                <c:pt idx="1">
                  <c:v>1410</c:v>
                </c:pt>
                <c:pt idx="2">
                  <c:v>2820</c:v>
                </c:pt>
                <c:pt idx="3">
                  <c:v>4230</c:v>
                </c:pt>
                <c:pt idx="4">
                  <c:v>5640</c:v>
                </c:pt>
                <c:pt idx="5">
                  <c:v>7050</c:v>
                </c:pt>
                <c:pt idx="6">
                  <c:v>8460</c:v>
                </c:pt>
                <c:pt idx="7">
                  <c:v>9870</c:v>
                </c:pt>
                <c:pt idx="8">
                  <c:v>11280</c:v>
                </c:pt>
                <c:pt idx="9">
                  <c:v>12690</c:v>
                </c:pt>
                <c:pt idx="10">
                  <c:v>14100</c:v>
                </c:pt>
                <c:pt idx="11">
                  <c:v>15510</c:v>
                </c:pt>
                <c:pt idx="12">
                  <c:v>16920</c:v>
                </c:pt>
                <c:pt idx="13">
                  <c:v>18330</c:v>
                </c:pt>
                <c:pt idx="14">
                  <c:v>19740</c:v>
                </c:pt>
                <c:pt idx="15">
                  <c:v>21150</c:v>
                </c:pt>
                <c:pt idx="16">
                  <c:v>22560</c:v>
                </c:pt>
                <c:pt idx="17">
                  <c:v>23970</c:v>
                </c:pt>
                <c:pt idx="18">
                  <c:v>25380</c:v>
                </c:pt>
                <c:pt idx="19">
                  <c:v>26790</c:v>
                </c:pt>
                <c:pt idx="20">
                  <c:v>28200</c:v>
                </c:pt>
                <c:pt idx="21">
                  <c:v>29610</c:v>
                </c:pt>
                <c:pt idx="22">
                  <c:v>31020</c:v>
                </c:pt>
                <c:pt idx="23">
                  <c:v>32430</c:v>
                </c:pt>
                <c:pt idx="24">
                  <c:v>33840</c:v>
                </c:pt>
                <c:pt idx="25">
                  <c:v>35250</c:v>
                </c:pt>
                <c:pt idx="26">
                  <c:v>36660</c:v>
                </c:pt>
                <c:pt idx="27">
                  <c:v>38070</c:v>
                </c:pt>
                <c:pt idx="28">
                  <c:v>39480</c:v>
                </c:pt>
                <c:pt idx="29">
                  <c:v>40890</c:v>
                </c:pt>
                <c:pt idx="30">
                  <c:v>42300</c:v>
                </c:pt>
                <c:pt idx="31">
                  <c:v>43710</c:v>
                </c:pt>
                <c:pt idx="32">
                  <c:v>45120</c:v>
                </c:pt>
                <c:pt idx="33">
                  <c:v>46530</c:v>
                </c:pt>
                <c:pt idx="34">
                  <c:v>47940</c:v>
                </c:pt>
                <c:pt idx="35">
                  <c:v>49350</c:v>
                </c:pt>
                <c:pt idx="36">
                  <c:v>50760</c:v>
                </c:pt>
                <c:pt idx="37">
                  <c:v>52170</c:v>
                </c:pt>
                <c:pt idx="38">
                  <c:v>53580</c:v>
                </c:pt>
                <c:pt idx="39">
                  <c:v>54990</c:v>
                </c:pt>
                <c:pt idx="40">
                  <c:v>56400</c:v>
                </c:pt>
                <c:pt idx="41">
                  <c:v>57810</c:v>
                </c:pt>
                <c:pt idx="42">
                  <c:v>59220</c:v>
                </c:pt>
                <c:pt idx="43">
                  <c:v>60630</c:v>
                </c:pt>
                <c:pt idx="44">
                  <c:v>62040</c:v>
                </c:pt>
                <c:pt idx="45">
                  <c:v>63450</c:v>
                </c:pt>
                <c:pt idx="46">
                  <c:v>64860</c:v>
                </c:pt>
                <c:pt idx="47">
                  <c:v>66270</c:v>
                </c:pt>
                <c:pt idx="48">
                  <c:v>67680</c:v>
                </c:pt>
                <c:pt idx="49">
                  <c:v>69090</c:v>
                </c:pt>
                <c:pt idx="50">
                  <c:v>70500</c:v>
                </c:pt>
                <c:pt idx="51">
                  <c:v>71910</c:v>
                </c:pt>
                <c:pt idx="52">
                  <c:v>73320</c:v>
                </c:pt>
                <c:pt idx="53">
                  <c:v>74730</c:v>
                </c:pt>
                <c:pt idx="54">
                  <c:v>76140</c:v>
                </c:pt>
                <c:pt idx="55">
                  <c:v>77550</c:v>
                </c:pt>
                <c:pt idx="56">
                  <c:v>78960</c:v>
                </c:pt>
                <c:pt idx="57">
                  <c:v>80370</c:v>
                </c:pt>
                <c:pt idx="58">
                  <c:v>81780</c:v>
                </c:pt>
                <c:pt idx="59">
                  <c:v>83190</c:v>
                </c:pt>
                <c:pt idx="60">
                  <c:v>84600</c:v>
                </c:pt>
                <c:pt idx="61">
                  <c:v>86010</c:v>
                </c:pt>
                <c:pt idx="62">
                  <c:v>87420</c:v>
                </c:pt>
                <c:pt idx="63">
                  <c:v>88830</c:v>
                </c:pt>
                <c:pt idx="64">
                  <c:v>90240</c:v>
                </c:pt>
                <c:pt idx="65">
                  <c:v>91650</c:v>
                </c:pt>
                <c:pt idx="66">
                  <c:v>93060</c:v>
                </c:pt>
                <c:pt idx="67">
                  <c:v>94470</c:v>
                </c:pt>
                <c:pt idx="68">
                  <c:v>95880</c:v>
                </c:pt>
                <c:pt idx="69">
                  <c:v>97290</c:v>
                </c:pt>
                <c:pt idx="70">
                  <c:v>98700</c:v>
                </c:pt>
              </c:numCache>
            </c:numRef>
          </c:cat>
          <c:val>
            <c:numRef>
              <c:f>Einzelrenten!$D$14:$D$84</c:f>
              <c:numCache>
                <c:formatCode>#\ ##0</c:formatCode>
                <c:ptCount val="71"/>
                <c:pt idx="0">
                  <c:v>1175</c:v>
                </c:pt>
                <c:pt idx="1">
                  <c:v>1175</c:v>
                </c:pt>
                <c:pt idx="2">
                  <c:v>1175</c:v>
                </c:pt>
                <c:pt idx="3">
                  <c:v>1175</c:v>
                </c:pt>
                <c:pt idx="4">
                  <c:v>1175</c:v>
                </c:pt>
                <c:pt idx="5">
                  <c:v>1175</c:v>
                </c:pt>
                <c:pt idx="6">
                  <c:v>1175</c:v>
                </c:pt>
                <c:pt idx="7">
                  <c:v>1175</c:v>
                </c:pt>
                <c:pt idx="8">
                  <c:v>1175</c:v>
                </c:pt>
                <c:pt idx="9">
                  <c:v>1175</c:v>
                </c:pt>
                <c:pt idx="10">
                  <c:v>1175</c:v>
                </c:pt>
                <c:pt idx="11">
                  <c:v>1205.55</c:v>
                </c:pt>
                <c:pt idx="12">
                  <c:v>1236.0999999999999</c:v>
                </c:pt>
                <c:pt idx="13">
                  <c:v>1266.6500000000001</c:v>
                </c:pt>
                <c:pt idx="14">
                  <c:v>1297.2</c:v>
                </c:pt>
                <c:pt idx="15">
                  <c:v>1327.75</c:v>
                </c:pt>
                <c:pt idx="16">
                  <c:v>1358.3</c:v>
                </c:pt>
                <c:pt idx="17">
                  <c:v>1388.85</c:v>
                </c:pt>
                <c:pt idx="18">
                  <c:v>1419.4</c:v>
                </c:pt>
                <c:pt idx="19">
                  <c:v>1449.95</c:v>
                </c:pt>
                <c:pt idx="20">
                  <c:v>1480.5</c:v>
                </c:pt>
                <c:pt idx="21">
                  <c:v>1511.0500000000002</c:v>
                </c:pt>
                <c:pt idx="22">
                  <c:v>1541.6</c:v>
                </c:pt>
                <c:pt idx="23">
                  <c:v>1572.15</c:v>
                </c:pt>
                <c:pt idx="24">
                  <c:v>1602.6999999999998</c:v>
                </c:pt>
                <c:pt idx="25">
                  <c:v>1633.25</c:v>
                </c:pt>
                <c:pt idx="26">
                  <c:v>1663.8000000000002</c:v>
                </c:pt>
                <c:pt idx="27">
                  <c:v>1694.35</c:v>
                </c:pt>
                <c:pt idx="28">
                  <c:v>1724.9</c:v>
                </c:pt>
                <c:pt idx="29">
                  <c:v>1755.4499999999998</c:v>
                </c:pt>
                <c:pt idx="30">
                  <c:v>1786</c:v>
                </c:pt>
                <c:pt idx="31">
                  <c:v>1804.8000000000002</c:v>
                </c:pt>
                <c:pt idx="32">
                  <c:v>1823.6</c:v>
                </c:pt>
                <c:pt idx="33">
                  <c:v>1842.4</c:v>
                </c:pt>
                <c:pt idx="34">
                  <c:v>1861.2</c:v>
                </c:pt>
                <c:pt idx="35">
                  <c:v>1880</c:v>
                </c:pt>
                <c:pt idx="36">
                  <c:v>1898.8000000000002</c:v>
                </c:pt>
                <c:pt idx="37">
                  <c:v>1917.6</c:v>
                </c:pt>
                <c:pt idx="38">
                  <c:v>1936.4</c:v>
                </c:pt>
                <c:pt idx="39">
                  <c:v>1955.1999999999998</c:v>
                </c:pt>
                <c:pt idx="40">
                  <c:v>1974</c:v>
                </c:pt>
                <c:pt idx="41">
                  <c:v>1992.8000000000002</c:v>
                </c:pt>
                <c:pt idx="42">
                  <c:v>2011.6</c:v>
                </c:pt>
                <c:pt idx="43">
                  <c:v>2030.4</c:v>
                </c:pt>
                <c:pt idx="44">
                  <c:v>2049.1999999999998</c:v>
                </c:pt>
                <c:pt idx="45">
                  <c:v>2068</c:v>
                </c:pt>
                <c:pt idx="46">
                  <c:v>2086.8000000000002</c:v>
                </c:pt>
                <c:pt idx="47">
                  <c:v>2105.6</c:v>
                </c:pt>
                <c:pt idx="48">
                  <c:v>2124.4</c:v>
                </c:pt>
                <c:pt idx="49">
                  <c:v>2143.1999999999998</c:v>
                </c:pt>
                <c:pt idx="50">
                  <c:v>2162</c:v>
                </c:pt>
                <c:pt idx="51">
                  <c:v>2180.8000000000002</c:v>
                </c:pt>
                <c:pt idx="52">
                  <c:v>2199.6</c:v>
                </c:pt>
                <c:pt idx="53">
                  <c:v>2218.4</c:v>
                </c:pt>
                <c:pt idx="54">
                  <c:v>2237.1999999999998</c:v>
                </c:pt>
                <c:pt idx="55">
                  <c:v>2256</c:v>
                </c:pt>
                <c:pt idx="56">
                  <c:v>2274.8000000000002</c:v>
                </c:pt>
                <c:pt idx="57">
                  <c:v>2293.6000000000004</c:v>
                </c:pt>
                <c:pt idx="58">
                  <c:v>2312.4</c:v>
                </c:pt>
                <c:pt idx="59">
                  <c:v>2331.1999999999998</c:v>
                </c:pt>
                <c:pt idx="60">
                  <c:v>2350</c:v>
                </c:pt>
                <c:pt idx="61">
                  <c:v>2350</c:v>
                </c:pt>
                <c:pt idx="62">
                  <c:v>2350</c:v>
                </c:pt>
                <c:pt idx="63">
                  <c:v>2350</c:v>
                </c:pt>
                <c:pt idx="64">
                  <c:v>2350</c:v>
                </c:pt>
                <c:pt idx="65">
                  <c:v>2350</c:v>
                </c:pt>
                <c:pt idx="66">
                  <c:v>2350</c:v>
                </c:pt>
                <c:pt idx="67">
                  <c:v>2350</c:v>
                </c:pt>
                <c:pt idx="68">
                  <c:v>2350</c:v>
                </c:pt>
                <c:pt idx="69">
                  <c:v>2350</c:v>
                </c:pt>
                <c:pt idx="70">
                  <c:v>2350</c:v>
                </c:pt>
              </c:numCache>
            </c:numRef>
          </c:val>
          <c:smooth val="0"/>
        </c:ser>
        <c:ser>
          <c:idx val="1"/>
          <c:order val="1"/>
          <c:tx>
            <c:strRef>
              <c:f>Einzelrenten!$F$13</c:f>
              <c:strCache>
                <c:ptCount val="1"/>
                <c:pt idx="0">
                  <c:v>AHV-Rente gemäss Ständerat</c:v>
                </c:pt>
              </c:strCache>
            </c:strRef>
          </c:tx>
          <c:spPr>
            <a:ln w="38100" cap="rnd">
              <a:solidFill>
                <a:schemeClr val="accent2"/>
              </a:solidFill>
              <a:round/>
            </a:ln>
            <a:effectLst/>
          </c:spPr>
          <c:marker>
            <c:symbol val="none"/>
          </c:marker>
          <c:dLbls>
            <c:dLbl>
              <c:idx val="10"/>
              <c:layout>
                <c:manualLayout>
                  <c:x val="-9.2558068783068811E-2"/>
                  <c:y val="-4.71840277777777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5.5600396825396886E-2"/>
                  <c:y val="-7.95219907407407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5.5600396825396824E-2"/>
                  <c:y val="-6.18831018518518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5.5600396825396886E-2"/>
                  <c:y val="-5.30636574074074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0"/>
              <c:layout>
                <c:manualLayout>
                  <c:x val="-5.5600396825396824E-2"/>
                  <c:y val="-6.48229166666666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0"/>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quot;Fr.&quot;\ #,##0" sourceLinked="0"/>
            <c:spPr>
              <a:noFill/>
              <a:ln>
                <a:noFill/>
              </a:ln>
              <a:effectLst/>
            </c:spPr>
            <c:txPr>
              <a:bodyPr rot="0" spcFirstLastPara="1" vertOverflow="ellipsis" vert="horz" wrap="square" anchor="ctr" anchorCtr="1"/>
              <a:lstStyle/>
              <a:p>
                <a:pPr>
                  <a:defRPr sz="1400" b="1" i="0" u="none" strike="noStrike" kern="1200" baseline="0">
                    <a:solidFill>
                      <a:schemeClr val="accent2">
                        <a:lumMod val="7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Einzelrenten!$C$14:$C$84</c:f>
              <c:numCache>
                <c:formatCode>#\ ##0</c:formatCode>
                <c:ptCount val="71"/>
                <c:pt idx="0">
                  <c:v>0</c:v>
                </c:pt>
                <c:pt idx="1">
                  <c:v>1410</c:v>
                </c:pt>
                <c:pt idx="2">
                  <c:v>2820</c:v>
                </c:pt>
                <c:pt idx="3">
                  <c:v>4230</c:v>
                </c:pt>
                <c:pt idx="4">
                  <c:v>5640</c:v>
                </c:pt>
                <c:pt idx="5">
                  <c:v>7050</c:v>
                </c:pt>
                <c:pt idx="6">
                  <c:v>8460</c:v>
                </c:pt>
                <c:pt idx="7">
                  <c:v>9870</c:v>
                </c:pt>
                <c:pt idx="8">
                  <c:v>11280</c:v>
                </c:pt>
                <c:pt idx="9">
                  <c:v>12690</c:v>
                </c:pt>
                <c:pt idx="10">
                  <c:v>14100</c:v>
                </c:pt>
                <c:pt idx="11">
                  <c:v>15510</c:v>
                </c:pt>
                <c:pt idx="12">
                  <c:v>16920</c:v>
                </c:pt>
                <c:pt idx="13">
                  <c:v>18330</c:v>
                </c:pt>
                <c:pt idx="14">
                  <c:v>19740</c:v>
                </c:pt>
                <c:pt idx="15">
                  <c:v>21150</c:v>
                </c:pt>
                <c:pt idx="16">
                  <c:v>22560</c:v>
                </c:pt>
                <c:pt idx="17">
                  <c:v>23970</c:v>
                </c:pt>
                <c:pt idx="18">
                  <c:v>25380</c:v>
                </c:pt>
                <c:pt idx="19">
                  <c:v>26790</c:v>
                </c:pt>
                <c:pt idx="20">
                  <c:v>28200</c:v>
                </c:pt>
                <c:pt idx="21">
                  <c:v>29610</c:v>
                </c:pt>
                <c:pt idx="22">
                  <c:v>31020</c:v>
                </c:pt>
                <c:pt idx="23">
                  <c:v>32430</c:v>
                </c:pt>
                <c:pt idx="24">
                  <c:v>33840</c:v>
                </c:pt>
                <c:pt idx="25">
                  <c:v>35250</c:v>
                </c:pt>
                <c:pt idx="26">
                  <c:v>36660</c:v>
                </c:pt>
                <c:pt idx="27">
                  <c:v>38070</c:v>
                </c:pt>
                <c:pt idx="28">
                  <c:v>39480</c:v>
                </c:pt>
                <c:pt idx="29">
                  <c:v>40890</c:v>
                </c:pt>
                <c:pt idx="30">
                  <c:v>42300</c:v>
                </c:pt>
                <c:pt idx="31">
                  <c:v>43710</c:v>
                </c:pt>
                <c:pt idx="32">
                  <c:v>45120</c:v>
                </c:pt>
                <c:pt idx="33">
                  <c:v>46530</c:v>
                </c:pt>
                <c:pt idx="34">
                  <c:v>47940</c:v>
                </c:pt>
                <c:pt idx="35">
                  <c:v>49350</c:v>
                </c:pt>
                <c:pt idx="36">
                  <c:v>50760</c:v>
                </c:pt>
                <c:pt idx="37">
                  <c:v>52170</c:v>
                </c:pt>
                <c:pt idx="38">
                  <c:v>53580</c:v>
                </c:pt>
                <c:pt idx="39">
                  <c:v>54990</c:v>
                </c:pt>
                <c:pt idx="40">
                  <c:v>56400</c:v>
                </c:pt>
                <c:pt idx="41">
                  <c:v>57810</c:v>
                </c:pt>
                <c:pt idx="42">
                  <c:v>59220</c:v>
                </c:pt>
                <c:pt idx="43">
                  <c:v>60630</c:v>
                </c:pt>
                <c:pt idx="44">
                  <c:v>62040</c:v>
                </c:pt>
                <c:pt idx="45">
                  <c:v>63450</c:v>
                </c:pt>
                <c:pt idx="46">
                  <c:v>64860</c:v>
                </c:pt>
                <c:pt idx="47">
                  <c:v>66270</c:v>
                </c:pt>
                <c:pt idx="48">
                  <c:v>67680</c:v>
                </c:pt>
                <c:pt idx="49">
                  <c:v>69090</c:v>
                </c:pt>
                <c:pt idx="50">
                  <c:v>70500</c:v>
                </c:pt>
                <c:pt idx="51">
                  <c:v>71910</c:v>
                </c:pt>
                <c:pt idx="52">
                  <c:v>73320</c:v>
                </c:pt>
                <c:pt idx="53">
                  <c:v>74730</c:v>
                </c:pt>
                <c:pt idx="54">
                  <c:v>76140</c:v>
                </c:pt>
                <c:pt idx="55">
                  <c:v>77550</c:v>
                </c:pt>
                <c:pt idx="56">
                  <c:v>78960</c:v>
                </c:pt>
                <c:pt idx="57">
                  <c:v>80370</c:v>
                </c:pt>
                <c:pt idx="58">
                  <c:v>81780</c:v>
                </c:pt>
                <c:pt idx="59">
                  <c:v>83190</c:v>
                </c:pt>
                <c:pt idx="60">
                  <c:v>84600</c:v>
                </c:pt>
                <c:pt idx="61">
                  <c:v>86010</c:v>
                </c:pt>
                <c:pt idx="62">
                  <c:v>87420</c:v>
                </c:pt>
                <c:pt idx="63">
                  <c:v>88830</c:v>
                </c:pt>
                <c:pt idx="64">
                  <c:v>90240</c:v>
                </c:pt>
                <c:pt idx="65">
                  <c:v>91650</c:v>
                </c:pt>
                <c:pt idx="66">
                  <c:v>93060</c:v>
                </c:pt>
                <c:pt idx="67">
                  <c:v>94470</c:v>
                </c:pt>
                <c:pt idx="68">
                  <c:v>95880</c:v>
                </c:pt>
                <c:pt idx="69">
                  <c:v>97290</c:v>
                </c:pt>
                <c:pt idx="70">
                  <c:v>98700</c:v>
                </c:pt>
              </c:numCache>
            </c:numRef>
          </c:cat>
          <c:val>
            <c:numRef>
              <c:f>Einzelrenten!$F$14:$F$84</c:f>
              <c:numCache>
                <c:formatCode>#\ ##0</c:formatCode>
                <c:ptCount val="71"/>
                <c:pt idx="0">
                  <c:v>1245</c:v>
                </c:pt>
                <c:pt idx="1">
                  <c:v>1245</c:v>
                </c:pt>
                <c:pt idx="2">
                  <c:v>1245</c:v>
                </c:pt>
                <c:pt idx="3">
                  <c:v>1245</c:v>
                </c:pt>
                <c:pt idx="4">
                  <c:v>1245</c:v>
                </c:pt>
                <c:pt idx="5">
                  <c:v>1245</c:v>
                </c:pt>
                <c:pt idx="6">
                  <c:v>1245</c:v>
                </c:pt>
                <c:pt idx="7">
                  <c:v>1245</c:v>
                </c:pt>
                <c:pt idx="8">
                  <c:v>1245</c:v>
                </c:pt>
                <c:pt idx="9">
                  <c:v>1245</c:v>
                </c:pt>
                <c:pt idx="10">
                  <c:v>1245</c:v>
                </c:pt>
                <c:pt idx="11">
                  <c:v>1275.55</c:v>
                </c:pt>
                <c:pt idx="12">
                  <c:v>1306.0999999999999</c:v>
                </c:pt>
                <c:pt idx="13">
                  <c:v>1336.65</c:v>
                </c:pt>
                <c:pt idx="14">
                  <c:v>1367.2</c:v>
                </c:pt>
                <c:pt idx="15">
                  <c:v>1397.75</c:v>
                </c:pt>
                <c:pt idx="16">
                  <c:v>1428.3</c:v>
                </c:pt>
                <c:pt idx="17">
                  <c:v>1458.85</c:v>
                </c:pt>
                <c:pt idx="18">
                  <c:v>1489.4</c:v>
                </c:pt>
                <c:pt idx="19">
                  <c:v>1519.95</c:v>
                </c:pt>
                <c:pt idx="20">
                  <c:v>1550.5</c:v>
                </c:pt>
                <c:pt idx="21">
                  <c:v>1581.0500000000002</c:v>
                </c:pt>
                <c:pt idx="22">
                  <c:v>1611.6</c:v>
                </c:pt>
                <c:pt idx="23">
                  <c:v>1642.15</c:v>
                </c:pt>
                <c:pt idx="24">
                  <c:v>1672.7</c:v>
                </c:pt>
                <c:pt idx="25">
                  <c:v>1703.25</c:v>
                </c:pt>
                <c:pt idx="26">
                  <c:v>1733.8000000000002</c:v>
                </c:pt>
                <c:pt idx="27">
                  <c:v>1764.35</c:v>
                </c:pt>
                <c:pt idx="28">
                  <c:v>1794.9</c:v>
                </c:pt>
                <c:pt idx="29">
                  <c:v>1825.45</c:v>
                </c:pt>
                <c:pt idx="30">
                  <c:v>1856</c:v>
                </c:pt>
                <c:pt idx="31">
                  <c:v>1874.8000000000002</c:v>
                </c:pt>
                <c:pt idx="32">
                  <c:v>1893.6</c:v>
                </c:pt>
                <c:pt idx="33">
                  <c:v>1912.4</c:v>
                </c:pt>
                <c:pt idx="34">
                  <c:v>1931.2</c:v>
                </c:pt>
                <c:pt idx="35">
                  <c:v>1950</c:v>
                </c:pt>
                <c:pt idx="36">
                  <c:v>1968.8000000000002</c:v>
                </c:pt>
                <c:pt idx="37">
                  <c:v>1987.6</c:v>
                </c:pt>
                <c:pt idx="38">
                  <c:v>2006.4</c:v>
                </c:pt>
                <c:pt idx="39">
                  <c:v>2025.1999999999998</c:v>
                </c:pt>
                <c:pt idx="40">
                  <c:v>2044</c:v>
                </c:pt>
                <c:pt idx="41">
                  <c:v>2062.8000000000002</c:v>
                </c:pt>
                <c:pt idx="42">
                  <c:v>2081.6</c:v>
                </c:pt>
                <c:pt idx="43">
                  <c:v>2100.4</c:v>
                </c:pt>
                <c:pt idx="44">
                  <c:v>2119.1999999999998</c:v>
                </c:pt>
                <c:pt idx="45">
                  <c:v>2138</c:v>
                </c:pt>
                <c:pt idx="46">
                  <c:v>2156.8000000000002</c:v>
                </c:pt>
                <c:pt idx="47">
                  <c:v>2175.6</c:v>
                </c:pt>
                <c:pt idx="48">
                  <c:v>2194.4</c:v>
                </c:pt>
                <c:pt idx="49">
                  <c:v>2213.1999999999998</c:v>
                </c:pt>
                <c:pt idx="50">
                  <c:v>2232</c:v>
                </c:pt>
                <c:pt idx="51">
                  <c:v>2250.8000000000002</c:v>
                </c:pt>
                <c:pt idx="52">
                  <c:v>2269.6</c:v>
                </c:pt>
                <c:pt idx="53">
                  <c:v>2288.4</c:v>
                </c:pt>
                <c:pt idx="54">
                  <c:v>2307.1999999999998</c:v>
                </c:pt>
                <c:pt idx="55">
                  <c:v>2326</c:v>
                </c:pt>
                <c:pt idx="56">
                  <c:v>2344.8000000000002</c:v>
                </c:pt>
                <c:pt idx="57">
                  <c:v>2363.6000000000004</c:v>
                </c:pt>
                <c:pt idx="58">
                  <c:v>2382.4</c:v>
                </c:pt>
                <c:pt idx="59">
                  <c:v>2401.1999999999998</c:v>
                </c:pt>
                <c:pt idx="60">
                  <c:v>2420</c:v>
                </c:pt>
                <c:pt idx="61">
                  <c:v>2420</c:v>
                </c:pt>
                <c:pt idx="62">
                  <c:v>2420</c:v>
                </c:pt>
                <c:pt idx="63">
                  <c:v>2420</c:v>
                </c:pt>
                <c:pt idx="64">
                  <c:v>2420</c:v>
                </c:pt>
                <c:pt idx="65">
                  <c:v>2420</c:v>
                </c:pt>
                <c:pt idx="66">
                  <c:v>2420</c:v>
                </c:pt>
                <c:pt idx="67">
                  <c:v>2420</c:v>
                </c:pt>
                <c:pt idx="68">
                  <c:v>2420</c:v>
                </c:pt>
                <c:pt idx="69">
                  <c:v>2420</c:v>
                </c:pt>
                <c:pt idx="70">
                  <c:v>2420</c:v>
                </c:pt>
              </c:numCache>
            </c:numRef>
          </c:val>
          <c:smooth val="0"/>
        </c:ser>
        <c:dLbls>
          <c:showLegendKey val="0"/>
          <c:showVal val="0"/>
          <c:showCatName val="0"/>
          <c:showSerName val="0"/>
          <c:showPercent val="0"/>
          <c:showBubbleSize val="0"/>
        </c:dLbls>
        <c:smooth val="0"/>
        <c:axId val="130525104"/>
        <c:axId val="130525888"/>
      </c:lineChart>
      <c:catAx>
        <c:axId val="1305251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de-CH"/>
                  <a:t>Durchschnittliches massgebendes Jahreseinkommen</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title>
        <c:numFmt formatCode="#\ ##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0525888"/>
        <c:crosses val="autoZero"/>
        <c:auto val="1"/>
        <c:lblAlgn val="ctr"/>
        <c:lblOffset val="100"/>
        <c:tickLblSkip val="10"/>
        <c:tickMarkSkip val="10"/>
        <c:noMultiLvlLbl val="0"/>
      </c:catAx>
      <c:valAx>
        <c:axId val="130525888"/>
        <c:scaling>
          <c:orientation val="minMax"/>
          <c:max val="2800"/>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de-CH"/>
                  <a:t>AHV-Rente in Franken pro Monat</a:t>
                </a:r>
              </a:p>
            </c:rich>
          </c:tx>
          <c:layout>
            <c:manualLayout>
              <c:xMode val="edge"/>
              <c:yMode val="edge"/>
              <c:x val="5.0396825396825393E-3"/>
              <c:y val="8.6778240740740739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title>
        <c:numFmt formatCode="#\ ##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0525104"/>
        <c:crosses val="autoZero"/>
        <c:crossBetween val="midCat"/>
      </c:valAx>
      <c:spPr>
        <a:noFill/>
        <a:ln>
          <a:noFill/>
        </a:ln>
        <a:effectLst/>
      </c:spPr>
    </c:plotArea>
    <c:legend>
      <c:legendPos val="b"/>
      <c:layout>
        <c:manualLayout>
          <c:xMode val="edge"/>
          <c:yMode val="edge"/>
          <c:x val="2.9841269841269842E-2"/>
          <c:y val="0.91920324074074078"/>
          <c:w val="0.95039682539682535"/>
          <c:h val="6.31578703703703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Paarrenten!$D$13</c:f>
              <c:strCache>
                <c:ptCount val="1"/>
                <c:pt idx="0">
                  <c:v>AHV-Renten (Paar) geltende Ordnung</c:v>
                </c:pt>
              </c:strCache>
            </c:strRef>
          </c:tx>
          <c:spPr>
            <a:ln w="38100" cap="rnd">
              <a:solidFill>
                <a:schemeClr val="tx1">
                  <a:lumMod val="65000"/>
                  <a:lumOff val="35000"/>
                </a:schemeClr>
              </a:solidFill>
              <a:round/>
            </a:ln>
            <a:effectLst/>
          </c:spPr>
          <c:marker>
            <c:symbol val="none"/>
          </c:marker>
          <c:dLbls>
            <c:dLbl>
              <c:idx val="10"/>
              <c:layout>
                <c:manualLayout>
                  <c:x val="-0.10599722222222223"/>
                  <c:y val="4.42442129629629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5.5600396825396824E-2"/>
                  <c:y val="6.188310185185174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0"/>
              <c:layout>
                <c:manualLayout>
                  <c:x val="-5.5600396825396761E-2"/>
                  <c:y val="6.188310185185184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5"/>
              <c:layout>
                <c:manualLayout>
                  <c:x val="-5.5600396825396949E-2"/>
                  <c:y val="6.77627314814814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5.5600396825396824E-2"/>
                  <c:y val="5.30636574074073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5"/>
              <c:layout>
                <c:manualLayout>
                  <c:x val="-5.5600396825396824E-2"/>
                  <c:y val="5.3063657407407351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quot;Fr.&quot;\ #,##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Paarrenten!$C$14:$C$54</c:f>
              <c:numCache>
                <c:formatCode>#\ ##0</c:formatCode>
                <c:ptCount val="41"/>
                <c:pt idx="0">
                  <c:v>0</c:v>
                </c:pt>
                <c:pt idx="1">
                  <c:v>2820</c:v>
                </c:pt>
                <c:pt idx="2">
                  <c:v>5640</c:v>
                </c:pt>
                <c:pt idx="3">
                  <c:v>8460</c:v>
                </c:pt>
                <c:pt idx="4">
                  <c:v>11280</c:v>
                </c:pt>
                <c:pt idx="5">
                  <c:v>14100</c:v>
                </c:pt>
                <c:pt idx="6">
                  <c:v>16920</c:v>
                </c:pt>
                <c:pt idx="7">
                  <c:v>19740</c:v>
                </c:pt>
                <c:pt idx="8">
                  <c:v>22560</c:v>
                </c:pt>
                <c:pt idx="9">
                  <c:v>25380</c:v>
                </c:pt>
                <c:pt idx="10">
                  <c:v>28200</c:v>
                </c:pt>
                <c:pt idx="11">
                  <c:v>31020</c:v>
                </c:pt>
                <c:pt idx="12">
                  <c:v>33840</c:v>
                </c:pt>
                <c:pt idx="13">
                  <c:v>36660</c:v>
                </c:pt>
                <c:pt idx="14">
                  <c:v>39480</c:v>
                </c:pt>
                <c:pt idx="15">
                  <c:v>42300</c:v>
                </c:pt>
                <c:pt idx="16">
                  <c:v>45120</c:v>
                </c:pt>
                <c:pt idx="17">
                  <c:v>47940</c:v>
                </c:pt>
                <c:pt idx="18">
                  <c:v>50760</c:v>
                </c:pt>
                <c:pt idx="19">
                  <c:v>53580</c:v>
                </c:pt>
                <c:pt idx="20">
                  <c:v>56400</c:v>
                </c:pt>
                <c:pt idx="21">
                  <c:v>59220</c:v>
                </c:pt>
                <c:pt idx="22">
                  <c:v>62040</c:v>
                </c:pt>
                <c:pt idx="23">
                  <c:v>64860</c:v>
                </c:pt>
                <c:pt idx="24">
                  <c:v>67680</c:v>
                </c:pt>
                <c:pt idx="25">
                  <c:v>70500</c:v>
                </c:pt>
                <c:pt idx="26">
                  <c:v>73320</c:v>
                </c:pt>
                <c:pt idx="27">
                  <c:v>76140</c:v>
                </c:pt>
                <c:pt idx="28">
                  <c:v>78960</c:v>
                </c:pt>
                <c:pt idx="29">
                  <c:v>81780</c:v>
                </c:pt>
                <c:pt idx="30">
                  <c:v>84600</c:v>
                </c:pt>
                <c:pt idx="31">
                  <c:v>87420</c:v>
                </c:pt>
                <c:pt idx="32">
                  <c:v>90240</c:v>
                </c:pt>
                <c:pt idx="33">
                  <c:v>93060</c:v>
                </c:pt>
                <c:pt idx="34">
                  <c:v>95880</c:v>
                </c:pt>
                <c:pt idx="35">
                  <c:v>98700</c:v>
                </c:pt>
                <c:pt idx="36">
                  <c:v>101520</c:v>
                </c:pt>
                <c:pt idx="37">
                  <c:v>104340</c:v>
                </c:pt>
                <c:pt idx="38">
                  <c:v>107160</c:v>
                </c:pt>
                <c:pt idx="39">
                  <c:v>109980</c:v>
                </c:pt>
                <c:pt idx="40">
                  <c:v>112800</c:v>
                </c:pt>
              </c:numCache>
            </c:numRef>
          </c:cat>
          <c:val>
            <c:numRef>
              <c:f>Paarrenten!$D$14:$D$54</c:f>
              <c:numCache>
                <c:formatCode>#\ ##0</c:formatCode>
                <c:ptCount val="41"/>
                <c:pt idx="0">
                  <c:v>2350</c:v>
                </c:pt>
                <c:pt idx="1">
                  <c:v>2350</c:v>
                </c:pt>
                <c:pt idx="2">
                  <c:v>2350</c:v>
                </c:pt>
                <c:pt idx="3">
                  <c:v>2350</c:v>
                </c:pt>
                <c:pt idx="4">
                  <c:v>2350</c:v>
                </c:pt>
                <c:pt idx="5">
                  <c:v>2350</c:v>
                </c:pt>
                <c:pt idx="6">
                  <c:v>2350</c:v>
                </c:pt>
                <c:pt idx="7">
                  <c:v>2350</c:v>
                </c:pt>
                <c:pt idx="8">
                  <c:v>2350</c:v>
                </c:pt>
                <c:pt idx="9">
                  <c:v>2350</c:v>
                </c:pt>
                <c:pt idx="10">
                  <c:v>2350</c:v>
                </c:pt>
                <c:pt idx="11">
                  <c:v>2411.1</c:v>
                </c:pt>
                <c:pt idx="12">
                  <c:v>2472.1999999999998</c:v>
                </c:pt>
                <c:pt idx="13">
                  <c:v>2533.3000000000002</c:v>
                </c:pt>
                <c:pt idx="14">
                  <c:v>2594.4</c:v>
                </c:pt>
                <c:pt idx="15">
                  <c:v>2655.5</c:v>
                </c:pt>
                <c:pt idx="16">
                  <c:v>2716.6</c:v>
                </c:pt>
                <c:pt idx="17">
                  <c:v>2777.7</c:v>
                </c:pt>
                <c:pt idx="18">
                  <c:v>2838.8</c:v>
                </c:pt>
                <c:pt idx="19">
                  <c:v>2899.9</c:v>
                </c:pt>
                <c:pt idx="20">
                  <c:v>2961</c:v>
                </c:pt>
                <c:pt idx="21">
                  <c:v>3022.1000000000004</c:v>
                </c:pt>
                <c:pt idx="22">
                  <c:v>3083.2</c:v>
                </c:pt>
                <c:pt idx="23">
                  <c:v>3144.3</c:v>
                </c:pt>
                <c:pt idx="24">
                  <c:v>3205.3999999999996</c:v>
                </c:pt>
                <c:pt idx="25">
                  <c:v>3266.5</c:v>
                </c:pt>
                <c:pt idx="26">
                  <c:v>3327.6000000000004</c:v>
                </c:pt>
                <c:pt idx="27">
                  <c:v>3388.7</c:v>
                </c:pt>
                <c:pt idx="28">
                  <c:v>3449.8</c:v>
                </c:pt>
                <c:pt idx="29">
                  <c:v>3510.8999999999996</c:v>
                </c:pt>
                <c:pt idx="30">
                  <c:v>3525</c:v>
                </c:pt>
                <c:pt idx="31">
                  <c:v>3525</c:v>
                </c:pt>
                <c:pt idx="32">
                  <c:v>3525</c:v>
                </c:pt>
                <c:pt idx="33">
                  <c:v>3525</c:v>
                </c:pt>
                <c:pt idx="34">
                  <c:v>3525</c:v>
                </c:pt>
                <c:pt idx="35">
                  <c:v>3525</c:v>
                </c:pt>
                <c:pt idx="36">
                  <c:v>3525</c:v>
                </c:pt>
                <c:pt idx="37">
                  <c:v>3525</c:v>
                </c:pt>
                <c:pt idx="38">
                  <c:v>3525</c:v>
                </c:pt>
                <c:pt idx="39">
                  <c:v>3525</c:v>
                </c:pt>
                <c:pt idx="40">
                  <c:v>3525</c:v>
                </c:pt>
              </c:numCache>
            </c:numRef>
          </c:val>
          <c:smooth val="0"/>
        </c:ser>
        <c:ser>
          <c:idx val="1"/>
          <c:order val="1"/>
          <c:tx>
            <c:strRef>
              <c:f>Paarrenten!$F$13</c:f>
              <c:strCache>
                <c:ptCount val="1"/>
                <c:pt idx="0">
                  <c:v>AHV-Renten (Paar) gemäss Ständerat</c:v>
                </c:pt>
              </c:strCache>
            </c:strRef>
          </c:tx>
          <c:spPr>
            <a:ln w="38100" cap="rnd">
              <a:solidFill>
                <a:schemeClr val="accent2"/>
              </a:solidFill>
              <a:round/>
            </a:ln>
            <a:effectLst/>
          </c:spPr>
          <c:marker>
            <c:symbol val="none"/>
          </c:marker>
          <c:dLbls>
            <c:dLbl>
              <c:idx val="10"/>
              <c:layout>
                <c:manualLayout>
                  <c:x val="-0.10866402116402116"/>
                  <c:y val="-5.600347222222232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layout>
                <c:manualLayout>
                  <c:x val="-5.8267195767195766E-2"/>
                  <c:y val="-7.070254629629635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0"/>
              <c:layout>
                <c:manualLayout>
                  <c:x val="-5.8267195767195766E-2"/>
                  <c:y val="-6.77627314814814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5"/>
              <c:layout>
                <c:manualLayout>
                  <c:x val="-5.8267195767195766E-2"/>
                  <c:y val="-7.070254629629632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5.8267195767195891E-2"/>
                  <c:y val="-5.3063657407407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5"/>
              <c:layout>
                <c:manualLayout>
                  <c:x val="-5.8267195767195766E-2"/>
                  <c:y val="-4.7184027777777804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quot;Fr.&quot;\ #,##0" sourceLinked="0"/>
            <c:spPr>
              <a:noFill/>
              <a:ln>
                <a:noFill/>
              </a:ln>
              <a:effectLst/>
            </c:spPr>
            <c:txPr>
              <a:bodyPr rot="0" spcFirstLastPara="1" vertOverflow="ellipsis" vert="horz" wrap="square" anchor="ctr" anchorCtr="1"/>
              <a:lstStyle/>
              <a:p>
                <a:pPr>
                  <a:defRPr sz="1400" b="1" i="0" u="none" strike="noStrike" kern="1200" baseline="0">
                    <a:solidFill>
                      <a:schemeClr val="accent2">
                        <a:lumMod val="75000"/>
                      </a:schemeClr>
                    </a:solidFill>
                    <a:latin typeface="Times New Roman" panose="02020603050405020304" pitchFamily="18" charset="0"/>
                    <a:ea typeface="+mn-ea"/>
                    <a:cs typeface="Times New Roman" panose="02020603050405020304" pitchFamily="18"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Paarrenten!$C$14:$C$54</c:f>
              <c:numCache>
                <c:formatCode>#\ ##0</c:formatCode>
                <c:ptCount val="41"/>
                <c:pt idx="0">
                  <c:v>0</c:v>
                </c:pt>
                <c:pt idx="1">
                  <c:v>2820</c:v>
                </c:pt>
                <c:pt idx="2">
                  <c:v>5640</c:v>
                </c:pt>
                <c:pt idx="3">
                  <c:v>8460</c:v>
                </c:pt>
                <c:pt idx="4">
                  <c:v>11280</c:v>
                </c:pt>
                <c:pt idx="5">
                  <c:v>14100</c:v>
                </c:pt>
                <c:pt idx="6">
                  <c:v>16920</c:v>
                </c:pt>
                <c:pt idx="7">
                  <c:v>19740</c:v>
                </c:pt>
                <c:pt idx="8">
                  <c:v>22560</c:v>
                </c:pt>
                <c:pt idx="9">
                  <c:v>25380</c:v>
                </c:pt>
                <c:pt idx="10">
                  <c:v>28200</c:v>
                </c:pt>
                <c:pt idx="11">
                  <c:v>31020</c:v>
                </c:pt>
                <c:pt idx="12">
                  <c:v>33840</c:v>
                </c:pt>
                <c:pt idx="13">
                  <c:v>36660</c:v>
                </c:pt>
                <c:pt idx="14">
                  <c:v>39480</c:v>
                </c:pt>
                <c:pt idx="15">
                  <c:v>42300</c:v>
                </c:pt>
                <c:pt idx="16">
                  <c:v>45120</c:v>
                </c:pt>
                <c:pt idx="17">
                  <c:v>47940</c:v>
                </c:pt>
                <c:pt idx="18">
                  <c:v>50760</c:v>
                </c:pt>
                <c:pt idx="19">
                  <c:v>53580</c:v>
                </c:pt>
                <c:pt idx="20">
                  <c:v>56400</c:v>
                </c:pt>
                <c:pt idx="21">
                  <c:v>59220</c:v>
                </c:pt>
                <c:pt idx="22">
                  <c:v>62040</c:v>
                </c:pt>
                <c:pt idx="23">
                  <c:v>64860</c:v>
                </c:pt>
                <c:pt idx="24">
                  <c:v>67680</c:v>
                </c:pt>
                <c:pt idx="25">
                  <c:v>70500</c:v>
                </c:pt>
                <c:pt idx="26">
                  <c:v>73320</c:v>
                </c:pt>
                <c:pt idx="27">
                  <c:v>76140</c:v>
                </c:pt>
                <c:pt idx="28">
                  <c:v>78960</c:v>
                </c:pt>
                <c:pt idx="29">
                  <c:v>81780</c:v>
                </c:pt>
                <c:pt idx="30">
                  <c:v>84600</c:v>
                </c:pt>
                <c:pt idx="31">
                  <c:v>87420</c:v>
                </c:pt>
                <c:pt idx="32">
                  <c:v>90240</c:v>
                </c:pt>
                <c:pt idx="33">
                  <c:v>93060</c:v>
                </c:pt>
                <c:pt idx="34">
                  <c:v>95880</c:v>
                </c:pt>
                <c:pt idx="35">
                  <c:v>98700</c:v>
                </c:pt>
                <c:pt idx="36">
                  <c:v>101520</c:v>
                </c:pt>
                <c:pt idx="37">
                  <c:v>104340</c:v>
                </c:pt>
                <c:pt idx="38">
                  <c:v>107160</c:v>
                </c:pt>
                <c:pt idx="39">
                  <c:v>109980</c:v>
                </c:pt>
                <c:pt idx="40">
                  <c:v>112800</c:v>
                </c:pt>
              </c:numCache>
            </c:numRef>
          </c:cat>
          <c:val>
            <c:numRef>
              <c:f>Paarrenten!$F$14:$F$54</c:f>
              <c:numCache>
                <c:formatCode>#\ ##0</c:formatCode>
                <c:ptCount val="41"/>
                <c:pt idx="0">
                  <c:v>2490</c:v>
                </c:pt>
                <c:pt idx="1">
                  <c:v>2490</c:v>
                </c:pt>
                <c:pt idx="2">
                  <c:v>2490</c:v>
                </c:pt>
                <c:pt idx="3">
                  <c:v>2490</c:v>
                </c:pt>
                <c:pt idx="4">
                  <c:v>2490</c:v>
                </c:pt>
                <c:pt idx="5">
                  <c:v>2490</c:v>
                </c:pt>
                <c:pt idx="6">
                  <c:v>2490</c:v>
                </c:pt>
                <c:pt idx="7">
                  <c:v>2490</c:v>
                </c:pt>
                <c:pt idx="8">
                  <c:v>2490</c:v>
                </c:pt>
                <c:pt idx="9">
                  <c:v>2490</c:v>
                </c:pt>
                <c:pt idx="10">
                  <c:v>2490</c:v>
                </c:pt>
                <c:pt idx="11">
                  <c:v>2551.1</c:v>
                </c:pt>
                <c:pt idx="12">
                  <c:v>2612.1999999999998</c:v>
                </c:pt>
                <c:pt idx="13">
                  <c:v>2673.3</c:v>
                </c:pt>
                <c:pt idx="14">
                  <c:v>2734.4</c:v>
                </c:pt>
                <c:pt idx="15">
                  <c:v>2795.5</c:v>
                </c:pt>
                <c:pt idx="16">
                  <c:v>2856.6</c:v>
                </c:pt>
                <c:pt idx="17">
                  <c:v>2917.7</c:v>
                </c:pt>
                <c:pt idx="18">
                  <c:v>2978.8</c:v>
                </c:pt>
                <c:pt idx="19">
                  <c:v>3039.9</c:v>
                </c:pt>
                <c:pt idx="20">
                  <c:v>3101</c:v>
                </c:pt>
                <c:pt idx="21">
                  <c:v>3162.1000000000004</c:v>
                </c:pt>
                <c:pt idx="22">
                  <c:v>3223.2</c:v>
                </c:pt>
                <c:pt idx="23">
                  <c:v>3284.3</c:v>
                </c:pt>
                <c:pt idx="24">
                  <c:v>3345.4</c:v>
                </c:pt>
                <c:pt idx="25">
                  <c:v>3406.5</c:v>
                </c:pt>
                <c:pt idx="26">
                  <c:v>3467.6000000000004</c:v>
                </c:pt>
                <c:pt idx="27">
                  <c:v>3528.7</c:v>
                </c:pt>
                <c:pt idx="28">
                  <c:v>3589.8</c:v>
                </c:pt>
                <c:pt idx="29">
                  <c:v>3650.9</c:v>
                </c:pt>
                <c:pt idx="30">
                  <c:v>3712</c:v>
                </c:pt>
                <c:pt idx="31">
                  <c:v>3749.6000000000004</c:v>
                </c:pt>
                <c:pt idx="32">
                  <c:v>3751</c:v>
                </c:pt>
                <c:pt idx="33">
                  <c:v>3751</c:v>
                </c:pt>
                <c:pt idx="34">
                  <c:v>3751</c:v>
                </c:pt>
                <c:pt idx="35">
                  <c:v>3751</c:v>
                </c:pt>
                <c:pt idx="36">
                  <c:v>3751</c:v>
                </c:pt>
                <c:pt idx="37">
                  <c:v>3751</c:v>
                </c:pt>
                <c:pt idx="38">
                  <c:v>3751</c:v>
                </c:pt>
                <c:pt idx="39">
                  <c:v>3751</c:v>
                </c:pt>
                <c:pt idx="40">
                  <c:v>3751</c:v>
                </c:pt>
              </c:numCache>
            </c:numRef>
          </c:val>
          <c:smooth val="0"/>
        </c:ser>
        <c:dLbls>
          <c:showLegendKey val="0"/>
          <c:showVal val="0"/>
          <c:showCatName val="0"/>
          <c:showSerName val="0"/>
          <c:showPercent val="0"/>
          <c:showBubbleSize val="0"/>
        </c:dLbls>
        <c:smooth val="0"/>
        <c:axId val="131975528"/>
        <c:axId val="131975920"/>
      </c:lineChart>
      <c:catAx>
        <c:axId val="131975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de-CH"/>
                  <a:t>Gesamtes durchschnittliches massgebendes Jahreseinkommen</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title>
        <c:numFmt formatCode="#\ ##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1975920"/>
        <c:crosses val="autoZero"/>
        <c:auto val="1"/>
        <c:lblAlgn val="ctr"/>
        <c:lblOffset val="100"/>
        <c:tickLblSkip val="5"/>
        <c:tickMarkSkip val="5"/>
        <c:noMultiLvlLbl val="0"/>
      </c:catAx>
      <c:valAx>
        <c:axId val="131975920"/>
        <c:scaling>
          <c:orientation val="minMax"/>
          <c:max val="4200"/>
          <c:min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de-CH"/>
                  <a:t>AHV-Renten in Franken pro Monat</a:t>
                </a:r>
              </a:p>
            </c:rich>
          </c:tx>
          <c:layout>
            <c:manualLayout>
              <c:xMode val="edge"/>
              <c:yMode val="edge"/>
              <c:x val="5.0396825396825393E-3"/>
              <c:y val="8.6778240740740739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title>
        <c:numFmt formatCode="#\ ##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crossAx val="131975528"/>
        <c:crosses val="autoZero"/>
        <c:crossBetween val="midCat"/>
        <c:majorUnit val="200"/>
      </c:valAx>
      <c:spPr>
        <a:noFill/>
        <a:ln>
          <a:noFill/>
        </a:ln>
        <a:effectLst/>
      </c:spPr>
    </c:plotArea>
    <c:legend>
      <c:legendPos val="b"/>
      <c:layout>
        <c:manualLayout>
          <c:xMode val="edge"/>
          <c:yMode val="edge"/>
          <c:x val="2.9841269841269842E-2"/>
          <c:y val="0.91920324074074078"/>
          <c:w val="0.95039682539682535"/>
          <c:h val="6.31578703703703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de-DE"/>
        </a:p>
      </c:txPr>
    </c:legend>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de-D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78769841269842"/>
          <c:y val="2.9850462962962971E-2"/>
          <c:w val="0.63821230158730158"/>
          <c:h val="0.87494594017094063"/>
        </c:manualLayout>
      </c:layout>
      <c:barChart>
        <c:barDir val="bar"/>
        <c:grouping val="percentStacked"/>
        <c:varyColors val="0"/>
        <c:ser>
          <c:idx val="0"/>
          <c:order val="0"/>
          <c:tx>
            <c:strRef>
              <c:f>'Argumente (3)'!$B$2</c:f>
              <c:strCache>
                <c:ptCount val="1"/>
                <c:pt idx="0">
                  <c:v>einverstanden</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'Argumente (3)'!$A$3:$A$8</c:f>
              <c:strCache>
                <c:ptCount val="6"/>
                <c:pt idx="0">
                  <c:v>Ohne Senkung höhere Lohnabzüge</c:v>
                </c:pt>
                <c:pt idx="1">
                  <c:v>Riskante Anlagen (der Pensionskassen) vermeiden</c:v>
                </c:pt>
                <c:pt idx="2">
                  <c:v>Wegen der gestiegenen Lebenserwartung nötig</c:v>
                </c:pt>
                <c:pt idx="3">
                  <c:v>Pensionskassen und Lebensversicherer betreiben Rentenklau</c:v>
                </c:pt>
                <c:pt idx="4">
                  <c:v>Rentensenkung ungerechtfertigt, Lebenserwartung ist kein Problem</c:v>
                </c:pt>
                <c:pt idx="5">
                  <c:v>Sozial ungerechtfertigt, trifft sozial Schwächere</c:v>
                </c:pt>
              </c:strCache>
            </c:strRef>
          </c:cat>
          <c:val>
            <c:numRef>
              <c:f>'Argumente (3)'!$B$3:$B$8</c:f>
              <c:numCache>
                <c:formatCode>0%</c:formatCode>
                <c:ptCount val="6"/>
                <c:pt idx="0">
                  <c:v>0.32000000000000361</c:v>
                </c:pt>
                <c:pt idx="1">
                  <c:v>0.64000000000000723</c:v>
                </c:pt>
                <c:pt idx="2">
                  <c:v>0.72000000000000064</c:v>
                </c:pt>
                <c:pt idx="3">
                  <c:v>0.78</c:v>
                </c:pt>
                <c:pt idx="4">
                  <c:v>0.88</c:v>
                </c:pt>
                <c:pt idx="5">
                  <c:v>0.89</c:v>
                </c:pt>
              </c:numCache>
            </c:numRef>
          </c:val>
        </c:ser>
        <c:ser>
          <c:idx val="1"/>
          <c:order val="1"/>
          <c:tx>
            <c:strRef>
              <c:f>'Argumente (3)'!$C$2</c:f>
              <c:strCache>
                <c:ptCount val="1"/>
                <c:pt idx="0">
                  <c:v>nicht einverstanden</c:v>
                </c:pt>
              </c:strCache>
            </c:strRef>
          </c:tx>
          <c:spPr>
            <a:solidFill>
              <a:srgbClr val="C00000"/>
            </a:solidFill>
          </c:spPr>
          <c:invertIfNegative val="0"/>
          <c:dLbls>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'Argumente (3)'!$A$3:$A$8</c:f>
              <c:strCache>
                <c:ptCount val="6"/>
                <c:pt idx="0">
                  <c:v>Ohne Senkung höhere Lohnabzüge</c:v>
                </c:pt>
                <c:pt idx="1">
                  <c:v>Riskante Anlagen (der Pensionskassen) vermeiden</c:v>
                </c:pt>
                <c:pt idx="2">
                  <c:v>Wegen der gestiegenen Lebenserwartung nötig</c:v>
                </c:pt>
                <c:pt idx="3">
                  <c:v>Pensionskassen und Lebensversicherer betreiben Rentenklau</c:v>
                </c:pt>
                <c:pt idx="4">
                  <c:v>Rentensenkung ungerechtfertigt, Lebenserwartung ist kein Problem</c:v>
                </c:pt>
                <c:pt idx="5">
                  <c:v>Sozial ungerechtfertigt, trifft sozial Schwächere</c:v>
                </c:pt>
              </c:strCache>
            </c:strRef>
          </c:cat>
          <c:val>
            <c:numRef>
              <c:f>'Argumente (3)'!$C$3:$C$8</c:f>
              <c:numCache>
                <c:formatCode>0%</c:formatCode>
                <c:ptCount val="6"/>
                <c:pt idx="0">
                  <c:v>0.59</c:v>
                </c:pt>
                <c:pt idx="1">
                  <c:v>0.25</c:v>
                </c:pt>
                <c:pt idx="2">
                  <c:v>0.23</c:v>
                </c:pt>
                <c:pt idx="3">
                  <c:v>0.16</c:v>
                </c:pt>
                <c:pt idx="4">
                  <c:v>6.0000000000000032E-2</c:v>
                </c:pt>
                <c:pt idx="5">
                  <c:v>7.0000000000000021E-2</c:v>
                </c:pt>
              </c:numCache>
            </c:numRef>
          </c:val>
        </c:ser>
        <c:ser>
          <c:idx val="2"/>
          <c:order val="2"/>
          <c:tx>
            <c:strRef>
              <c:f>'Argumente (3)'!$D$2</c:f>
              <c:strCache>
                <c:ptCount val="1"/>
                <c:pt idx="0">
                  <c:v>weiss nicht</c:v>
                </c:pt>
              </c:strCache>
            </c:strRef>
          </c:tx>
          <c:spPr>
            <a:solidFill>
              <a:schemeClr val="bg1">
                <a:lumMod val="50000"/>
              </a:schemeClr>
            </a:solidFill>
          </c:spPr>
          <c:invertIfNegative val="0"/>
          <c:dLbls>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'Argumente (3)'!$A$3:$A$8</c:f>
              <c:strCache>
                <c:ptCount val="6"/>
                <c:pt idx="0">
                  <c:v>Ohne Senkung höhere Lohnabzüge</c:v>
                </c:pt>
                <c:pt idx="1">
                  <c:v>Riskante Anlagen (der Pensionskassen) vermeiden</c:v>
                </c:pt>
                <c:pt idx="2">
                  <c:v>Wegen der gestiegenen Lebenserwartung nötig</c:v>
                </c:pt>
                <c:pt idx="3">
                  <c:v>Pensionskassen und Lebensversicherer betreiben Rentenklau</c:v>
                </c:pt>
                <c:pt idx="4">
                  <c:v>Rentensenkung ungerechtfertigt, Lebenserwartung ist kein Problem</c:v>
                </c:pt>
                <c:pt idx="5">
                  <c:v>Sozial ungerechtfertigt, trifft sozial Schwächere</c:v>
                </c:pt>
              </c:strCache>
            </c:strRef>
          </c:cat>
          <c:val>
            <c:numRef>
              <c:f>'Argumente (3)'!$D$3:$D$8</c:f>
              <c:numCache>
                <c:formatCode>0%</c:formatCode>
                <c:ptCount val="6"/>
                <c:pt idx="0">
                  <c:v>9.0000000000000024E-2</c:v>
                </c:pt>
                <c:pt idx="1">
                  <c:v>0.11</c:v>
                </c:pt>
                <c:pt idx="2">
                  <c:v>0.05</c:v>
                </c:pt>
                <c:pt idx="3">
                  <c:v>6.0000000000000032E-2</c:v>
                </c:pt>
                <c:pt idx="4">
                  <c:v>6.0000000000000032E-2</c:v>
                </c:pt>
                <c:pt idx="5">
                  <c:v>4.0000000000000022E-2</c:v>
                </c:pt>
              </c:numCache>
            </c:numRef>
          </c:val>
        </c:ser>
        <c:dLbls>
          <c:showLegendKey val="0"/>
          <c:showVal val="1"/>
          <c:showCatName val="0"/>
          <c:showSerName val="0"/>
          <c:showPercent val="0"/>
          <c:showBubbleSize val="0"/>
        </c:dLbls>
        <c:gapWidth val="95"/>
        <c:overlap val="100"/>
        <c:axId val="131976704"/>
        <c:axId val="131977096"/>
      </c:barChart>
      <c:catAx>
        <c:axId val="131976704"/>
        <c:scaling>
          <c:orientation val="minMax"/>
        </c:scaling>
        <c:delete val="0"/>
        <c:axPos val="l"/>
        <c:numFmt formatCode="General" sourceLinked="0"/>
        <c:majorTickMark val="none"/>
        <c:minorTickMark val="none"/>
        <c:tickLblPos val="nextTo"/>
        <c:txPr>
          <a:bodyPr/>
          <a:lstStyle/>
          <a:p>
            <a:pPr>
              <a:defRPr sz="1200"/>
            </a:pPr>
            <a:endParaRPr lang="de-DE"/>
          </a:p>
        </c:txPr>
        <c:crossAx val="131977096"/>
        <c:crosses val="autoZero"/>
        <c:auto val="1"/>
        <c:lblAlgn val="ctr"/>
        <c:lblOffset val="100"/>
        <c:noMultiLvlLbl val="0"/>
      </c:catAx>
      <c:valAx>
        <c:axId val="131977096"/>
        <c:scaling>
          <c:orientation val="minMax"/>
        </c:scaling>
        <c:delete val="1"/>
        <c:axPos val="b"/>
        <c:numFmt formatCode="0%" sourceLinked="1"/>
        <c:majorTickMark val="out"/>
        <c:minorTickMark val="none"/>
        <c:tickLblPos val="none"/>
        <c:crossAx val="131976704"/>
        <c:crosses val="autoZero"/>
        <c:crossBetween val="between"/>
      </c:valAx>
      <c:spPr>
        <a:noFill/>
        <a:ln>
          <a:noFill/>
        </a:ln>
      </c:spPr>
    </c:plotArea>
    <c:legend>
      <c:legendPos val="b"/>
      <c:layout>
        <c:manualLayout>
          <c:xMode val="edge"/>
          <c:yMode val="edge"/>
          <c:x val="0.46768201058201081"/>
          <c:y val="0.9292194444444446"/>
          <c:w val="0.52828677248677269"/>
          <c:h val="4.9071153846153862E-2"/>
        </c:manualLayout>
      </c:layout>
      <c:overlay val="0"/>
      <c:txPr>
        <a:bodyPr/>
        <a:lstStyle/>
        <a:p>
          <a:pPr rtl="0">
            <a:defRPr/>
          </a:pPr>
          <a:endParaRPr lang="de-DE"/>
        </a:p>
      </c:txPr>
    </c:legend>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54497354497493E-2"/>
          <c:y val="3.2337962962963027E-2"/>
          <c:w val="0.89116666666666633"/>
          <c:h val="0.81265624999999997"/>
        </c:manualLayout>
      </c:layout>
      <c:areaChart>
        <c:grouping val="standard"/>
        <c:varyColors val="0"/>
        <c:ser>
          <c:idx val="1"/>
          <c:order val="2"/>
          <c:tx>
            <c:strRef>
              <c:f>Zahlen!$F$5</c:f>
              <c:strCache>
                <c:ptCount val="1"/>
                <c:pt idx="0">
                  <c:v>Kritischer Bereich</c:v>
                </c:pt>
              </c:strCache>
            </c:strRef>
          </c:tx>
          <c:spPr>
            <a:gradFill flip="none" rotWithShape="1">
              <a:gsLst>
                <a:gs pos="0">
                  <a:srgbClr val="C0504D"/>
                </a:gs>
                <a:gs pos="100000">
                  <a:srgbClr val="C0504D">
                    <a:alpha val="0"/>
                  </a:srgbClr>
                </a:gs>
              </a:gsLst>
              <a:lin ang="16200000" scaled="0"/>
              <a:tileRect/>
            </a:gradFill>
          </c:spP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Zahlen!$F$6:$F$22</c:f>
              <c:numCache>
                <c:formatCode>#,##0</c:formatCode>
                <c:ptCount val="17"/>
                <c:pt idx="0">
                  <c:v>70</c:v>
                </c:pt>
                <c:pt idx="1">
                  <c:v>70</c:v>
                </c:pt>
                <c:pt idx="2">
                  <c:v>70</c:v>
                </c:pt>
                <c:pt idx="3">
                  <c:v>70</c:v>
                </c:pt>
                <c:pt idx="4">
                  <c:v>70</c:v>
                </c:pt>
                <c:pt idx="5">
                  <c:v>70</c:v>
                </c:pt>
                <c:pt idx="6">
                  <c:v>70</c:v>
                </c:pt>
                <c:pt idx="7">
                  <c:v>70</c:v>
                </c:pt>
                <c:pt idx="8">
                  <c:v>70</c:v>
                </c:pt>
                <c:pt idx="9">
                  <c:v>70</c:v>
                </c:pt>
                <c:pt idx="10">
                  <c:v>70</c:v>
                </c:pt>
                <c:pt idx="11">
                  <c:v>70</c:v>
                </c:pt>
                <c:pt idx="12">
                  <c:v>70</c:v>
                </c:pt>
                <c:pt idx="13">
                  <c:v>70</c:v>
                </c:pt>
                <c:pt idx="14">
                  <c:v>70</c:v>
                </c:pt>
                <c:pt idx="15">
                  <c:v>70</c:v>
                </c:pt>
                <c:pt idx="16">
                  <c:v>70</c:v>
                </c:pt>
              </c:numCache>
            </c:numRef>
          </c:val>
        </c:ser>
        <c:dLbls>
          <c:showLegendKey val="0"/>
          <c:showVal val="0"/>
          <c:showCatName val="0"/>
          <c:showSerName val="0"/>
          <c:showPercent val="0"/>
          <c:showBubbleSize val="0"/>
        </c:dLbls>
        <c:axId val="131977880"/>
        <c:axId val="131978272"/>
      </c:areaChart>
      <c:lineChart>
        <c:grouping val="standard"/>
        <c:varyColors val="0"/>
        <c:ser>
          <c:idx val="2"/>
          <c:order val="0"/>
          <c:tx>
            <c:strRef>
              <c:f>Zahlen!$D$5</c:f>
              <c:strCache>
                <c:ptCount val="1"/>
                <c:pt idx="0">
                  <c:v>Kapital der AHV (ohne Reform)</c:v>
                </c:pt>
              </c:strCache>
            </c:strRef>
          </c:tx>
          <c:marker>
            <c:symbol val="none"/>
          </c:marke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Zahlen!$D$6:$D$22</c:f>
              <c:numCache>
                <c:formatCode>#,##0</c:formatCode>
                <c:ptCount val="17"/>
                <c:pt idx="0">
                  <c:v>110</c:v>
                </c:pt>
                <c:pt idx="1">
                  <c:v>106</c:v>
                </c:pt>
                <c:pt idx="2">
                  <c:v>103</c:v>
                </c:pt>
                <c:pt idx="3">
                  <c:v>101</c:v>
                </c:pt>
                <c:pt idx="4">
                  <c:v>99</c:v>
                </c:pt>
                <c:pt idx="5">
                  <c:v>96</c:v>
                </c:pt>
                <c:pt idx="6">
                  <c:v>93</c:v>
                </c:pt>
                <c:pt idx="7">
                  <c:v>87</c:v>
                </c:pt>
                <c:pt idx="8">
                  <c:v>83</c:v>
                </c:pt>
                <c:pt idx="9">
                  <c:v>75</c:v>
                </c:pt>
                <c:pt idx="10">
                  <c:v>70</c:v>
                </c:pt>
                <c:pt idx="11">
                  <c:v>59</c:v>
                </c:pt>
                <c:pt idx="12">
                  <c:v>51</c:v>
                </c:pt>
                <c:pt idx="13">
                  <c:v>39</c:v>
                </c:pt>
                <c:pt idx="14">
                  <c:v>28</c:v>
                </c:pt>
                <c:pt idx="15">
                  <c:v>14</c:v>
                </c:pt>
                <c:pt idx="16">
                  <c:v>2</c:v>
                </c:pt>
              </c:numCache>
            </c:numRef>
          </c:val>
          <c:smooth val="0"/>
        </c:ser>
        <c:ser>
          <c:idx val="0"/>
          <c:order val="1"/>
          <c:tx>
            <c:strRef>
              <c:f>Zahlen!$E$5</c:f>
              <c:strCache>
                <c:ptCount val="1"/>
                <c:pt idx="0">
                  <c:v>Kapital (mit der Reform)</c:v>
                </c:pt>
              </c:strCache>
            </c:strRef>
          </c:tx>
          <c:marker>
            <c:symbol val="none"/>
          </c:marker>
          <c:cat>
            <c:numRef>
              <c:f>Zahlen!$A$6:$A$22</c:f>
              <c:numCache>
                <c:formatCode>General</c:formatCode>
                <c:ptCount val="1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numCache>
            </c:numRef>
          </c:cat>
          <c:val>
            <c:numRef>
              <c:f>Zahlen!$E$6:$E$22</c:f>
              <c:numCache>
                <c:formatCode>#,##0</c:formatCode>
                <c:ptCount val="17"/>
                <c:pt idx="0">
                  <c:v>110</c:v>
                </c:pt>
                <c:pt idx="1">
                  <c:v>106</c:v>
                </c:pt>
                <c:pt idx="2">
                  <c:v>103</c:v>
                </c:pt>
                <c:pt idx="3">
                  <c:v>101</c:v>
                </c:pt>
                <c:pt idx="4">
                  <c:v>103</c:v>
                </c:pt>
                <c:pt idx="5">
                  <c:v>104</c:v>
                </c:pt>
                <c:pt idx="6">
                  <c:v>107</c:v>
                </c:pt>
                <c:pt idx="7">
                  <c:v>108</c:v>
                </c:pt>
                <c:pt idx="8">
                  <c:v>113</c:v>
                </c:pt>
                <c:pt idx="9">
                  <c:v>113</c:v>
                </c:pt>
                <c:pt idx="10">
                  <c:v>115</c:v>
                </c:pt>
                <c:pt idx="11">
                  <c:v>113</c:v>
                </c:pt>
                <c:pt idx="12">
                  <c:v>115</c:v>
                </c:pt>
                <c:pt idx="13">
                  <c:v>111</c:v>
                </c:pt>
                <c:pt idx="14">
                  <c:v>110</c:v>
                </c:pt>
                <c:pt idx="15">
                  <c:v>104</c:v>
                </c:pt>
                <c:pt idx="16">
                  <c:v>100</c:v>
                </c:pt>
              </c:numCache>
            </c:numRef>
          </c:val>
          <c:smooth val="0"/>
        </c:ser>
        <c:dLbls>
          <c:showLegendKey val="0"/>
          <c:showVal val="0"/>
          <c:showCatName val="0"/>
          <c:showSerName val="0"/>
          <c:showPercent val="0"/>
          <c:showBubbleSize val="0"/>
        </c:dLbls>
        <c:marker val="1"/>
        <c:smooth val="0"/>
        <c:axId val="131977880"/>
        <c:axId val="131978272"/>
      </c:lineChart>
      <c:catAx>
        <c:axId val="131977880"/>
        <c:scaling>
          <c:orientation val="minMax"/>
        </c:scaling>
        <c:delete val="0"/>
        <c:axPos val="b"/>
        <c:numFmt formatCode="General" sourceLinked="1"/>
        <c:majorTickMark val="out"/>
        <c:minorTickMark val="none"/>
        <c:tickLblPos val="nextTo"/>
        <c:crossAx val="131978272"/>
        <c:crosses val="autoZero"/>
        <c:auto val="1"/>
        <c:lblAlgn val="ctr"/>
        <c:lblOffset val="100"/>
        <c:noMultiLvlLbl val="0"/>
      </c:catAx>
      <c:valAx>
        <c:axId val="131978272"/>
        <c:scaling>
          <c:orientation val="minMax"/>
        </c:scaling>
        <c:delete val="0"/>
        <c:axPos val="l"/>
        <c:majorGridlines/>
        <c:title>
          <c:tx>
            <c:rich>
              <a:bodyPr rot="-5400000" vert="horz"/>
              <a:lstStyle/>
              <a:p>
                <a:pPr>
                  <a:defRPr sz="1000" b="1"/>
                </a:pPr>
                <a:r>
                  <a:rPr lang="de-CH" sz="1000" b="1"/>
                  <a:t>Kapital in %der Ausgaben</a:t>
                </a:r>
                <a:r>
                  <a:rPr lang="de-CH" sz="1000" b="1" baseline="0"/>
                  <a:t> der AHV</a:t>
                </a:r>
                <a:endParaRPr lang="de-CH" sz="1000" b="1"/>
              </a:p>
            </c:rich>
          </c:tx>
          <c:layout>
            <c:manualLayout>
              <c:xMode val="edge"/>
              <c:yMode val="edge"/>
              <c:x val="1.1693518518518528E-2"/>
              <c:y val="0.20343680555555554"/>
            </c:manualLayout>
          </c:layout>
          <c:overlay val="0"/>
        </c:title>
        <c:numFmt formatCode="#,##0" sourceLinked="1"/>
        <c:majorTickMark val="out"/>
        <c:minorTickMark val="none"/>
        <c:tickLblPos val="nextTo"/>
        <c:crossAx val="131977880"/>
        <c:crosses val="autoZero"/>
        <c:crossBetween val="between"/>
        <c:majorUnit val="10"/>
      </c:valAx>
      <c:spPr>
        <a:noFill/>
        <a:ln>
          <a:noFill/>
        </a:ln>
      </c:spPr>
    </c:plotArea>
    <c:legend>
      <c:legendPos val="b"/>
      <c:layout>
        <c:manualLayout>
          <c:xMode val="edge"/>
          <c:yMode val="edge"/>
          <c:x val="4.9351587301587334E-2"/>
          <c:y val="0.92038125000000004"/>
          <c:w val="0.93657460317460361"/>
          <c:h val="7.961875000000003E-2"/>
        </c:manualLayout>
      </c:layout>
      <c:overlay val="0"/>
    </c:legend>
    <c:plotVisOnly val="1"/>
    <c:dispBlanksAs val="gap"/>
    <c:showDLblsOverMax val="0"/>
  </c:chart>
  <c:spPr>
    <a:noFill/>
    <a:ln>
      <a:noFill/>
    </a:ln>
  </c:spPr>
  <c:txPr>
    <a:bodyPr/>
    <a:lstStyle/>
    <a:p>
      <a:pPr>
        <a:defRPr sz="1100">
          <a:latin typeface="Arial" pitchFamily="34" charset="0"/>
          <a:cs typeface="Arial" pitchFamily="34" charset="0"/>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0.15035</cdr:x>
      <cdr:y>0.06909</cdr:y>
    </cdr:from>
    <cdr:to>
      <cdr:x>0.96513</cdr:x>
      <cdr:y>0.5821</cdr:y>
    </cdr:to>
    <cdr:grpSp>
      <cdr:nvGrpSpPr>
        <cdr:cNvPr id="11" name="Gruppieren 10"/>
        <cdr:cNvGrpSpPr/>
      </cdr:nvGrpSpPr>
      <cdr:grpSpPr>
        <a:xfrm xmlns:a="http://schemas.openxmlformats.org/drawingml/2006/main">
          <a:off x="1136646" y="298469"/>
          <a:ext cx="6159737" cy="2216203"/>
          <a:chOff x="1136650" y="298450"/>
          <a:chExt cx="6159750" cy="2216242"/>
        </a:xfrm>
      </cdr:grpSpPr>
      <cdr:sp macro="" textlink="">
        <cdr:nvSpPr>
          <cdr:cNvPr id="3" name="Textfeld 1"/>
          <cdr:cNvSpPr txBox="1"/>
        </cdr:nvSpPr>
        <cdr:spPr>
          <a:xfrm xmlns:a="http://schemas.openxmlformats.org/drawingml/2006/main">
            <a:off x="1270000" y="2308225"/>
            <a:ext cx="648000" cy="206467"/>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a:solidFill>
                  <a:schemeClr val="accent2">
                    <a:lumMod val="75000"/>
                  </a:schemeClr>
                </a:solidFill>
                <a:latin typeface="Times New Roman" panose="02020603050405020304" pitchFamily="18" charset="0"/>
                <a:cs typeface="Times New Roman" panose="02020603050405020304" pitchFamily="18" charset="0"/>
              </a:rPr>
              <a:t>+ 6,0%</a:t>
            </a:r>
          </a:p>
        </cdr:txBody>
      </cdr:sp>
      <cdr:sp macro="" textlink="">
        <cdr:nvSpPr>
          <cdr:cNvPr id="4" name="Textfeld 1"/>
          <cdr:cNvSpPr txBox="1"/>
        </cdr:nvSpPr>
        <cdr:spPr>
          <a:xfrm xmlns:a="http://schemas.openxmlformats.org/drawingml/2006/main">
            <a:off x="2432050" y="1641475"/>
            <a:ext cx="648000" cy="206467"/>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a:solidFill>
                  <a:schemeClr val="accent2">
                    <a:lumMod val="75000"/>
                  </a:schemeClr>
                </a:solidFill>
                <a:latin typeface="Times New Roman" panose="02020603050405020304" pitchFamily="18" charset="0"/>
                <a:cs typeface="Times New Roman" panose="02020603050405020304" pitchFamily="18" charset="0"/>
              </a:rPr>
              <a:t>+ 4,7%</a:t>
            </a:r>
          </a:p>
        </cdr:txBody>
      </cdr:sp>
      <cdr:sp macro="" textlink="">
        <cdr:nvSpPr>
          <cdr:cNvPr id="5" name="Textfeld 1"/>
          <cdr:cNvSpPr txBox="1"/>
        </cdr:nvSpPr>
        <cdr:spPr>
          <a:xfrm xmlns:a="http://schemas.openxmlformats.org/drawingml/2006/main">
            <a:off x="3327400" y="1184275"/>
            <a:ext cx="648000" cy="206467"/>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a:solidFill>
                  <a:schemeClr val="accent2">
                    <a:lumMod val="75000"/>
                  </a:schemeClr>
                </a:solidFill>
                <a:latin typeface="Times New Roman" panose="02020603050405020304" pitchFamily="18" charset="0"/>
                <a:cs typeface="Times New Roman" panose="02020603050405020304" pitchFamily="18" charset="0"/>
              </a:rPr>
              <a:t>+ 3,9%</a:t>
            </a:r>
          </a:p>
        </cdr:txBody>
      </cdr:sp>
      <cdr:sp macro="" textlink="">
        <cdr:nvSpPr>
          <cdr:cNvPr id="6" name="Textfeld 1"/>
          <cdr:cNvSpPr txBox="1"/>
        </cdr:nvSpPr>
        <cdr:spPr>
          <a:xfrm xmlns:a="http://schemas.openxmlformats.org/drawingml/2006/main">
            <a:off x="4203700" y="917575"/>
            <a:ext cx="648000" cy="206467"/>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a:solidFill>
                  <a:schemeClr val="accent2">
                    <a:lumMod val="75000"/>
                  </a:schemeClr>
                </a:solidFill>
                <a:latin typeface="Times New Roman" panose="02020603050405020304" pitchFamily="18" charset="0"/>
                <a:cs typeface="Times New Roman" panose="02020603050405020304" pitchFamily="18" charset="0"/>
              </a:rPr>
              <a:t>+ 3,5%</a:t>
            </a:r>
          </a:p>
        </cdr:txBody>
      </cdr:sp>
      <cdr:sp macro="" textlink="">
        <cdr:nvSpPr>
          <cdr:cNvPr id="7" name="Textfeld 1"/>
          <cdr:cNvSpPr txBox="1"/>
        </cdr:nvSpPr>
        <cdr:spPr>
          <a:xfrm xmlns:a="http://schemas.openxmlformats.org/drawingml/2006/main">
            <a:off x="5089525" y="536575"/>
            <a:ext cx="648000" cy="206467"/>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a:solidFill>
                  <a:schemeClr val="accent2">
                    <a:lumMod val="75000"/>
                  </a:schemeClr>
                </a:solidFill>
                <a:latin typeface="Times New Roman" panose="02020603050405020304" pitchFamily="18" charset="0"/>
                <a:cs typeface="Times New Roman" panose="02020603050405020304" pitchFamily="18" charset="0"/>
              </a:rPr>
              <a:t>+ 3,2%</a:t>
            </a:r>
          </a:p>
        </cdr:txBody>
      </cdr:sp>
      <cdr:sp macro="" textlink="">
        <cdr:nvSpPr>
          <cdr:cNvPr id="8" name="Textfeld 1"/>
          <cdr:cNvSpPr txBox="1"/>
        </cdr:nvSpPr>
        <cdr:spPr>
          <a:xfrm xmlns:a="http://schemas.openxmlformats.org/drawingml/2006/main">
            <a:off x="5984875" y="298450"/>
            <a:ext cx="648000" cy="206467"/>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a:solidFill>
                  <a:schemeClr val="accent2">
                    <a:lumMod val="75000"/>
                  </a:schemeClr>
                </a:solidFill>
                <a:latin typeface="Times New Roman" panose="02020603050405020304" pitchFamily="18" charset="0"/>
                <a:cs typeface="Times New Roman" panose="02020603050405020304" pitchFamily="18" charset="0"/>
              </a:rPr>
              <a:t>+ 3,0%</a:t>
            </a:r>
          </a:p>
        </cdr:txBody>
      </cdr:sp>
      <cdr:sp macro="" textlink="">
        <cdr:nvSpPr>
          <cdr:cNvPr id="9" name="Textfeld 1"/>
          <cdr:cNvSpPr txBox="1"/>
        </cdr:nvSpPr>
        <cdr:spPr>
          <a:xfrm xmlns:a="http://schemas.openxmlformats.org/drawingml/2006/main">
            <a:off x="1136650" y="1955800"/>
            <a:ext cx="540000" cy="206467"/>
          </a:xfrm>
          <a:prstGeom xmlns:a="http://schemas.openxmlformats.org/drawingml/2006/main" prst="rect">
            <a:avLst/>
          </a:prstGeom>
          <a:solidFill xmlns:a="http://schemas.openxmlformats.org/drawingml/2006/main">
            <a:schemeClr val="accent2"/>
          </a:solidFill>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1" i="0">
                <a:solidFill>
                  <a:schemeClr val="bg1"/>
                </a:solidFill>
                <a:latin typeface="Times New Roman" panose="02020603050405020304" pitchFamily="18" charset="0"/>
                <a:cs typeface="Times New Roman" panose="02020603050405020304" pitchFamily="18" charset="0"/>
              </a:rPr>
              <a:t>+ 70.--</a:t>
            </a:r>
          </a:p>
        </cdr:txBody>
      </cdr:sp>
      <cdr:sp macro="" textlink="">
        <cdr:nvSpPr>
          <cdr:cNvPr id="10" name="Textfeld 1"/>
          <cdr:cNvSpPr txBox="1"/>
        </cdr:nvSpPr>
        <cdr:spPr>
          <a:xfrm xmlns:a="http://schemas.openxmlformats.org/drawingml/2006/main">
            <a:off x="6756400" y="393700"/>
            <a:ext cx="540000" cy="206467"/>
          </a:xfrm>
          <a:prstGeom xmlns:a="http://schemas.openxmlformats.org/drawingml/2006/main" prst="rect">
            <a:avLst/>
          </a:prstGeom>
          <a:solidFill xmlns:a="http://schemas.openxmlformats.org/drawingml/2006/main">
            <a:schemeClr val="accent2"/>
          </a:solidFill>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1" i="0">
                <a:solidFill>
                  <a:schemeClr val="bg1"/>
                </a:solidFill>
                <a:latin typeface="Times New Roman" panose="02020603050405020304" pitchFamily="18" charset="0"/>
                <a:cs typeface="Times New Roman" panose="02020603050405020304" pitchFamily="18" charset="0"/>
              </a:rPr>
              <a:t>+ 70.--</a:t>
            </a:r>
          </a:p>
        </cdr:txBody>
      </cdr:sp>
    </cdr:grpSp>
  </cdr:relSizeAnchor>
</c:userShapes>
</file>

<file path=ppt/drawings/drawing2.xml><?xml version="1.0" encoding="utf-8"?>
<c:userShapes xmlns:c="http://schemas.openxmlformats.org/drawingml/2006/chart">
  <cdr:relSizeAnchor xmlns:cdr="http://schemas.openxmlformats.org/drawingml/2006/chartDrawing">
    <cdr:from>
      <cdr:x>0.23729</cdr:x>
      <cdr:y>0.46051</cdr:y>
    </cdr:from>
    <cdr:to>
      <cdr:x>0.323</cdr:x>
      <cdr:y>0.51038</cdr:y>
    </cdr:to>
    <cdr:sp macro="" textlink="">
      <cdr:nvSpPr>
        <cdr:cNvPr id="3" name="Textfeld 1"/>
        <cdr:cNvSpPr txBox="1"/>
      </cdr:nvSpPr>
      <cdr:spPr>
        <a:xfrm xmlns:a="http://schemas.openxmlformats.org/drawingml/2006/main">
          <a:off x="1793912" y="1989401"/>
          <a:ext cx="647968" cy="215444"/>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dirty="0" smtClean="0">
              <a:solidFill>
                <a:schemeClr val="accent2">
                  <a:lumMod val="75000"/>
                </a:schemeClr>
              </a:solidFill>
              <a:latin typeface="Times New Roman" panose="02020603050405020304" pitchFamily="18" charset="0"/>
              <a:cs typeface="Times New Roman" panose="02020603050405020304" pitchFamily="18" charset="0"/>
            </a:rPr>
            <a:t>+ 6,0</a:t>
          </a:r>
          <a:r>
            <a:rPr lang="de-CH" sz="1400" b="0" i="0" dirty="0">
              <a:solidFill>
                <a:schemeClr val="accent2">
                  <a:lumMod val="75000"/>
                </a:schemeClr>
              </a:solidFill>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0.38974</cdr:x>
      <cdr:y>0.34365</cdr:y>
    </cdr:from>
    <cdr:to>
      <cdr:x>0.47545</cdr:x>
      <cdr:y>0.39353</cdr:y>
    </cdr:to>
    <cdr:sp macro="" textlink="">
      <cdr:nvSpPr>
        <cdr:cNvPr id="4" name="Textfeld 1"/>
        <cdr:cNvSpPr txBox="1"/>
      </cdr:nvSpPr>
      <cdr:spPr>
        <a:xfrm xmlns:a="http://schemas.openxmlformats.org/drawingml/2006/main">
          <a:off x="2946434" y="1484587"/>
          <a:ext cx="647968" cy="215444"/>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dirty="0" smtClean="0">
              <a:solidFill>
                <a:schemeClr val="accent2">
                  <a:lumMod val="75000"/>
                </a:schemeClr>
              </a:solidFill>
              <a:latin typeface="Times New Roman" panose="02020603050405020304" pitchFamily="18" charset="0"/>
              <a:cs typeface="Times New Roman" panose="02020603050405020304" pitchFamily="18" charset="0"/>
            </a:rPr>
            <a:t>+ 5,3 </a:t>
          </a:r>
          <a:r>
            <a:rPr lang="de-CH" sz="1400" b="0" i="0" dirty="0">
              <a:solidFill>
                <a:schemeClr val="accent2">
                  <a:lumMod val="75000"/>
                </a:schemeClr>
              </a:solidFill>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0.49179</cdr:x>
      <cdr:y>0.24768</cdr:y>
    </cdr:from>
    <cdr:to>
      <cdr:x>0.57751</cdr:x>
      <cdr:y>0.29547</cdr:y>
    </cdr:to>
    <cdr:sp macro="" textlink="">
      <cdr:nvSpPr>
        <cdr:cNvPr id="5" name="Textfeld 1"/>
        <cdr:cNvSpPr txBox="1"/>
      </cdr:nvSpPr>
      <cdr:spPr>
        <a:xfrm xmlns:a="http://schemas.openxmlformats.org/drawingml/2006/main">
          <a:off x="3717908" y="1069968"/>
          <a:ext cx="648043" cy="206467"/>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a:solidFill>
                <a:schemeClr val="accent2">
                  <a:lumMod val="75000"/>
                </a:schemeClr>
              </a:solidFill>
              <a:latin typeface="Times New Roman" panose="02020603050405020304" pitchFamily="18" charset="0"/>
              <a:cs typeface="Times New Roman" panose="02020603050405020304" pitchFamily="18" charset="0"/>
            </a:rPr>
            <a:t>+ 4,7%</a:t>
          </a:r>
        </a:p>
      </cdr:txBody>
    </cdr:sp>
  </cdr:relSizeAnchor>
  <cdr:relSizeAnchor xmlns:cdr="http://schemas.openxmlformats.org/drawingml/2006/chartDrawing">
    <cdr:from>
      <cdr:x>0.5951</cdr:x>
      <cdr:y>0.14846</cdr:y>
    </cdr:from>
    <cdr:to>
      <cdr:x>0.68082</cdr:x>
      <cdr:y>0.19625</cdr:y>
    </cdr:to>
    <cdr:sp macro="" textlink="">
      <cdr:nvSpPr>
        <cdr:cNvPr id="6" name="Textfeld 1"/>
        <cdr:cNvSpPr txBox="1"/>
      </cdr:nvSpPr>
      <cdr:spPr>
        <a:xfrm xmlns:a="http://schemas.openxmlformats.org/drawingml/2006/main">
          <a:off x="4498937" y="641346"/>
          <a:ext cx="648044" cy="206467"/>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a:solidFill>
                <a:schemeClr val="accent2">
                  <a:lumMod val="75000"/>
                </a:schemeClr>
              </a:solidFill>
              <a:latin typeface="Times New Roman" panose="02020603050405020304" pitchFamily="18" charset="0"/>
              <a:cs typeface="Times New Roman" panose="02020603050405020304" pitchFamily="18" charset="0"/>
            </a:rPr>
            <a:t>+ 4,3%</a:t>
          </a:r>
        </a:p>
      </cdr:txBody>
    </cdr:sp>
  </cdr:relSizeAnchor>
  <cdr:relSizeAnchor xmlns:cdr="http://schemas.openxmlformats.org/drawingml/2006/chartDrawing">
    <cdr:from>
      <cdr:x>0.6959</cdr:x>
      <cdr:y>0.06247</cdr:y>
    </cdr:from>
    <cdr:to>
      <cdr:x>0.78161</cdr:x>
      <cdr:y>0.11026</cdr:y>
    </cdr:to>
    <cdr:sp macro="" textlink="">
      <cdr:nvSpPr>
        <cdr:cNvPr id="7" name="Textfeld 1"/>
        <cdr:cNvSpPr txBox="1"/>
      </cdr:nvSpPr>
      <cdr:spPr>
        <a:xfrm xmlns:a="http://schemas.openxmlformats.org/drawingml/2006/main">
          <a:off x="5260994" y="269871"/>
          <a:ext cx="647967" cy="206467"/>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a:solidFill>
                <a:schemeClr val="accent2">
                  <a:lumMod val="75000"/>
                </a:schemeClr>
              </a:solidFill>
              <a:latin typeface="Times New Roman" panose="02020603050405020304" pitchFamily="18" charset="0"/>
              <a:cs typeface="Times New Roman" panose="02020603050405020304" pitchFamily="18" charset="0"/>
            </a:rPr>
            <a:t>+ 5,3%</a:t>
          </a:r>
        </a:p>
      </cdr:txBody>
    </cdr:sp>
  </cdr:relSizeAnchor>
  <cdr:relSizeAnchor xmlns:cdr="http://schemas.openxmlformats.org/drawingml/2006/chartDrawing">
    <cdr:from>
      <cdr:x>0.79669</cdr:x>
      <cdr:y>0.05586</cdr:y>
    </cdr:from>
    <cdr:to>
      <cdr:x>0.8824</cdr:x>
      <cdr:y>0.10365</cdr:y>
    </cdr:to>
    <cdr:sp macro="" textlink="">
      <cdr:nvSpPr>
        <cdr:cNvPr id="8" name="Textfeld 1"/>
        <cdr:cNvSpPr txBox="1"/>
      </cdr:nvSpPr>
      <cdr:spPr>
        <a:xfrm xmlns:a="http://schemas.openxmlformats.org/drawingml/2006/main">
          <a:off x="6022974" y="241303"/>
          <a:ext cx="647968" cy="206467"/>
        </a:xfrm>
        <a:prstGeom xmlns:a="http://schemas.openxmlformats.org/drawingml/2006/main" prst="rect">
          <a:avLst/>
        </a:prstGeom>
        <a:noFill xmlns:a="http://schemas.openxmlformats.org/drawingml/2006/main"/>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0" i="0">
              <a:solidFill>
                <a:schemeClr val="accent2">
                  <a:lumMod val="75000"/>
                </a:schemeClr>
              </a:solidFill>
              <a:latin typeface="Times New Roman" panose="02020603050405020304" pitchFamily="18" charset="0"/>
              <a:cs typeface="Times New Roman" panose="02020603050405020304" pitchFamily="18" charset="0"/>
            </a:rPr>
            <a:t>+ 6,4%</a:t>
          </a:r>
        </a:p>
      </cdr:txBody>
    </cdr:sp>
  </cdr:relSizeAnchor>
  <cdr:relSizeAnchor xmlns:cdr="http://schemas.openxmlformats.org/drawingml/2006/chartDrawing">
    <cdr:from>
      <cdr:x>0.13649</cdr:x>
      <cdr:y>0.50344</cdr:y>
    </cdr:from>
    <cdr:to>
      <cdr:x>0.2222</cdr:x>
      <cdr:y>0.55123</cdr:y>
    </cdr:to>
    <cdr:sp macro="" textlink="">
      <cdr:nvSpPr>
        <cdr:cNvPr id="9" name="Textfeld 1"/>
        <cdr:cNvSpPr txBox="1"/>
      </cdr:nvSpPr>
      <cdr:spPr>
        <a:xfrm xmlns:a="http://schemas.openxmlformats.org/drawingml/2006/main">
          <a:off x="1031896" y="2174864"/>
          <a:ext cx="647968" cy="206467"/>
        </a:xfrm>
        <a:prstGeom xmlns:a="http://schemas.openxmlformats.org/drawingml/2006/main" prst="rect">
          <a:avLst/>
        </a:prstGeom>
        <a:solidFill xmlns:a="http://schemas.openxmlformats.org/drawingml/2006/main">
          <a:schemeClr val="accent2"/>
        </a:solidFill>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1" i="0">
              <a:solidFill>
                <a:schemeClr val="bg1"/>
              </a:solidFill>
              <a:latin typeface="Times New Roman" panose="02020603050405020304" pitchFamily="18" charset="0"/>
              <a:cs typeface="Times New Roman" panose="02020603050405020304" pitchFamily="18" charset="0"/>
            </a:rPr>
            <a:t>+ 140.--</a:t>
          </a:r>
        </a:p>
      </cdr:txBody>
    </cdr:sp>
  </cdr:relSizeAnchor>
  <cdr:relSizeAnchor xmlns:cdr="http://schemas.openxmlformats.org/drawingml/2006/chartDrawing">
    <cdr:from>
      <cdr:x>0.89623</cdr:x>
      <cdr:y>0.10877</cdr:y>
    </cdr:from>
    <cdr:to>
      <cdr:x>0.98194</cdr:x>
      <cdr:y>0.15656</cdr:y>
    </cdr:to>
    <cdr:sp macro="" textlink="">
      <cdr:nvSpPr>
        <cdr:cNvPr id="10" name="Textfeld 1"/>
        <cdr:cNvSpPr txBox="1"/>
      </cdr:nvSpPr>
      <cdr:spPr>
        <a:xfrm xmlns:a="http://schemas.openxmlformats.org/drawingml/2006/main">
          <a:off x="6775471" y="469889"/>
          <a:ext cx="647968" cy="206467"/>
        </a:xfrm>
        <a:prstGeom xmlns:a="http://schemas.openxmlformats.org/drawingml/2006/main" prst="rect">
          <a:avLst/>
        </a:prstGeom>
        <a:solidFill xmlns:a="http://schemas.openxmlformats.org/drawingml/2006/main">
          <a:schemeClr val="accent2"/>
        </a:solidFill>
      </cdr:spPr>
      <cdr:txBody>
        <a:bodyPr xmlns:a="http://schemas.openxmlformats.org/drawingml/2006/main" rot="0" wrap="square" lIns="0" tIns="0" rIns="0" bIns="0" rtlCol="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1400" b="1" i="0">
              <a:solidFill>
                <a:schemeClr val="bg1"/>
              </a:solidFill>
              <a:latin typeface="Times New Roman" panose="02020603050405020304" pitchFamily="18" charset="0"/>
              <a:cs typeface="Times New Roman" panose="02020603050405020304" pitchFamily="18" charset="0"/>
            </a:rPr>
            <a:t>+ 226.--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5" y="6"/>
            <a:ext cx="2914747" cy="494187"/>
          </a:xfrm>
          <a:prstGeom prst="rect">
            <a:avLst/>
          </a:prstGeom>
          <a:noFill/>
          <a:ln w="9525">
            <a:noFill/>
            <a:miter lim="800000"/>
            <a:headEnd/>
            <a:tailEnd/>
          </a:ln>
          <a:effectLst/>
        </p:spPr>
        <p:txBody>
          <a:bodyPr vert="horz" wrap="square" lIns="90403" tIns="45205" rIns="90403" bIns="45205" numCol="1" anchor="t" anchorCtr="0" compatLnSpc="1">
            <a:prstTxWarp prst="textNoShape">
              <a:avLst/>
            </a:prstTxWarp>
          </a:bodyPr>
          <a:lstStyle>
            <a:lvl1pPr defTabSz="903900">
              <a:defRPr sz="1200"/>
            </a:lvl1pPr>
          </a:lstStyle>
          <a:p>
            <a:pPr>
              <a:defRPr/>
            </a:pPr>
            <a:endParaRPr lang="en-GB"/>
          </a:p>
        </p:txBody>
      </p:sp>
      <p:sp>
        <p:nvSpPr>
          <p:cNvPr id="20483" name="Rectangle 3"/>
          <p:cNvSpPr>
            <a:spLocks noGrp="1" noChangeArrowheads="1"/>
          </p:cNvSpPr>
          <p:nvPr>
            <p:ph type="dt" sz="quarter" idx="1"/>
          </p:nvPr>
        </p:nvSpPr>
        <p:spPr bwMode="auto">
          <a:xfrm>
            <a:off x="3809905" y="6"/>
            <a:ext cx="2914747" cy="494187"/>
          </a:xfrm>
          <a:prstGeom prst="rect">
            <a:avLst/>
          </a:prstGeom>
          <a:noFill/>
          <a:ln w="9525">
            <a:noFill/>
            <a:miter lim="800000"/>
            <a:headEnd/>
            <a:tailEnd/>
          </a:ln>
          <a:effectLst/>
        </p:spPr>
        <p:txBody>
          <a:bodyPr vert="horz" wrap="square" lIns="90403" tIns="45205" rIns="90403" bIns="45205" numCol="1" anchor="t" anchorCtr="0" compatLnSpc="1">
            <a:prstTxWarp prst="textNoShape">
              <a:avLst/>
            </a:prstTxWarp>
          </a:bodyPr>
          <a:lstStyle>
            <a:lvl1pPr algn="r" defTabSz="903900">
              <a:defRPr sz="1200"/>
            </a:lvl1pPr>
          </a:lstStyle>
          <a:p>
            <a:pPr>
              <a:defRPr/>
            </a:pPr>
            <a:endParaRPr lang="en-GB"/>
          </a:p>
        </p:txBody>
      </p:sp>
      <p:sp>
        <p:nvSpPr>
          <p:cNvPr id="20484" name="Rectangle 4"/>
          <p:cNvSpPr>
            <a:spLocks noGrp="1" noChangeArrowheads="1"/>
          </p:cNvSpPr>
          <p:nvPr>
            <p:ph type="ftr" sz="quarter" idx="2"/>
          </p:nvPr>
        </p:nvSpPr>
        <p:spPr bwMode="auto">
          <a:xfrm>
            <a:off x="5" y="9380066"/>
            <a:ext cx="2914747" cy="494186"/>
          </a:xfrm>
          <a:prstGeom prst="rect">
            <a:avLst/>
          </a:prstGeom>
          <a:noFill/>
          <a:ln w="9525">
            <a:noFill/>
            <a:miter lim="800000"/>
            <a:headEnd/>
            <a:tailEnd/>
          </a:ln>
          <a:effectLst/>
        </p:spPr>
        <p:txBody>
          <a:bodyPr vert="horz" wrap="square" lIns="90403" tIns="45205" rIns="90403" bIns="45205" numCol="1" anchor="b" anchorCtr="0" compatLnSpc="1">
            <a:prstTxWarp prst="textNoShape">
              <a:avLst/>
            </a:prstTxWarp>
          </a:bodyPr>
          <a:lstStyle>
            <a:lvl1pPr defTabSz="903900">
              <a:defRPr sz="1200"/>
            </a:lvl1pPr>
          </a:lstStyle>
          <a:p>
            <a:pPr>
              <a:defRPr/>
            </a:pPr>
            <a:endParaRPr lang="en-GB"/>
          </a:p>
        </p:txBody>
      </p:sp>
      <p:sp>
        <p:nvSpPr>
          <p:cNvPr id="20485" name="Rectangle 5"/>
          <p:cNvSpPr>
            <a:spLocks noGrp="1" noChangeArrowheads="1"/>
          </p:cNvSpPr>
          <p:nvPr>
            <p:ph type="sldNum" sz="quarter" idx="3"/>
          </p:nvPr>
        </p:nvSpPr>
        <p:spPr bwMode="auto">
          <a:xfrm>
            <a:off x="3809905" y="9380066"/>
            <a:ext cx="2914747" cy="494186"/>
          </a:xfrm>
          <a:prstGeom prst="rect">
            <a:avLst/>
          </a:prstGeom>
          <a:noFill/>
          <a:ln w="9525">
            <a:noFill/>
            <a:miter lim="800000"/>
            <a:headEnd/>
            <a:tailEnd/>
          </a:ln>
          <a:effectLst/>
        </p:spPr>
        <p:txBody>
          <a:bodyPr vert="horz" wrap="square" lIns="90403" tIns="45205" rIns="90403" bIns="45205" numCol="1" anchor="b" anchorCtr="0" compatLnSpc="1">
            <a:prstTxWarp prst="textNoShape">
              <a:avLst/>
            </a:prstTxWarp>
          </a:bodyPr>
          <a:lstStyle>
            <a:lvl1pPr algn="r" defTabSz="903900">
              <a:defRPr sz="1200"/>
            </a:lvl1pPr>
          </a:lstStyle>
          <a:p>
            <a:pPr>
              <a:defRPr/>
            </a:pPr>
            <a:fld id="{9C7C2090-6A80-40EC-8FB8-6B1FD4A9A322}" type="slidenum">
              <a:rPr lang="en-GB"/>
              <a:pPr>
                <a:defRPr/>
              </a:pPr>
              <a:t>‹Nr.›</a:t>
            </a:fld>
            <a:endParaRPr lang="en-GB"/>
          </a:p>
        </p:txBody>
      </p:sp>
    </p:spTree>
    <p:extLst>
      <p:ext uri="{BB962C8B-B14F-4D97-AF65-F5344CB8AC3E}">
        <p14:creationId xmlns:p14="http://schemas.microsoft.com/office/powerpoint/2010/main" val="2190299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5" y="6"/>
            <a:ext cx="2914747" cy="494187"/>
          </a:xfrm>
          <a:prstGeom prst="rect">
            <a:avLst/>
          </a:prstGeom>
          <a:noFill/>
          <a:ln w="9525">
            <a:noFill/>
            <a:miter lim="800000"/>
            <a:headEnd/>
            <a:tailEnd/>
          </a:ln>
          <a:effectLst/>
        </p:spPr>
        <p:txBody>
          <a:bodyPr vert="horz" wrap="square" lIns="90403" tIns="45205" rIns="90403" bIns="45205" numCol="1" anchor="t" anchorCtr="0" compatLnSpc="1">
            <a:prstTxWarp prst="textNoShape">
              <a:avLst/>
            </a:prstTxWarp>
          </a:bodyPr>
          <a:lstStyle>
            <a:lvl1pPr defTabSz="903900">
              <a:defRPr sz="1200"/>
            </a:lvl1pPr>
          </a:lstStyle>
          <a:p>
            <a:pPr>
              <a:defRPr/>
            </a:pPr>
            <a:endParaRPr lang="de-CH"/>
          </a:p>
        </p:txBody>
      </p:sp>
      <p:sp>
        <p:nvSpPr>
          <p:cNvPr id="8195" name="Rectangle 3"/>
          <p:cNvSpPr>
            <a:spLocks noGrp="1" noChangeArrowheads="1"/>
          </p:cNvSpPr>
          <p:nvPr>
            <p:ph type="dt" idx="1"/>
          </p:nvPr>
        </p:nvSpPr>
        <p:spPr bwMode="auto">
          <a:xfrm>
            <a:off x="3809905" y="6"/>
            <a:ext cx="2914747" cy="494187"/>
          </a:xfrm>
          <a:prstGeom prst="rect">
            <a:avLst/>
          </a:prstGeom>
          <a:noFill/>
          <a:ln w="9525">
            <a:noFill/>
            <a:miter lim="800000"/>
            <a:headEnd/>
            <a:tailEnd/>
          </a:ln>
          <a:effectLst/>
        </p:spPr>
        <p:txBody>
          <a:bodyPr vert="horz" wrap="square" lIns="90403" tIns="45205" rIns="90403" bIns="45205" numCol="1" anchor="t" anchorCtr="0" compatLnSpc="1">
            <a:prstTxWarp prst="textNoShape">
              <a:avLst/>
            </a:prstTxWarp>
          </a:bodyPr>
          <a:lstStyle>
            <a:lvl1pPr algn="r" defTabSz="903900">
              <a:defRPr sz="1200"/>
            </a:lvl1pPr>
          </a:lstStyle>
          <a:p>
            <a:pPr>
              <a:defRPr/>
            </a:pPr>
            <a:endParaRPr lang="de-CH"/>
          </a:p>
        </p:txBody>
      </p:sp>
      <p:sp>
        <p:nvSpPr>
          <p:cNvPr id="5124" name="Rectangle 4"/>
          <p:cNvSpPr>
            <a:spLocks noGrp="1" noRot="1" noChangeAspect="1" noChangeArrowheads="1" noTextEdit="1"/>
          </p:cNvSpPr>
          <p:nvPr>
            <p:ph type="sldImg" idx="2"/>
          </p:nvPr>
        </p:nvSpPr>
        <p:spPr bwMode="auto">
          <a:xfrm>
            <a:off x="520700" y="534988"/>
            <a:ext cx="5729288" cy="42973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533955" y="5012915"/>
            <a:ext cx="5699149" cy="429610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8198" name="Rectangle 6"/>
          <p:cNvSpPr>
            <a:spLocks noGrp="1" noChangeArrowheads="1"/>
          </p:cNvSpPr>
          <p:nvPr>
            <p:ph type="ftr" sz="quarter" idx="4"/>
          </p:nvPr>
        </p:nvSpPr>
        <p:spPr bwMode="auto">
          <a:xfrm>
            <a:off x="5" y="9380066"/>
            <a:ext cx="2914747" cy="494186"/>
          </a:xfrm>
          <a:prstGeom prst="rect">
            <a:avLst/>
          </a:prstGeom>
          <a:noFill/>
          <a:ln w="9525">
            <a:noFill/>
            <a:miter lim="800000"/>
            <a:headEnd/>
            <a:tailEnd/>
          </a:ln>
          <a:effectLst/>
        </p:spPr>
        <p:txBody>
          <a:bodyPr vert="horz" wrap="square" lIns="90403" tIns="45205" rIns="90403" bIns="45205" numCol="1" anchor="b" anchorCtr="0" compatLnSpc="1">
            <a:prstTxWarp prst="textNoShape">
              <a:avLst/>
            </a:prstTxWarp>
          </a:bodyPr>
          <a:lstStyle>
            <a:lvl1pPr defTabSz="903900">
              <a:defRPr sz="1200"/>
            </a:lvl1pPr>
          </a:lstStyle>
          <a:p>
            <a:pPr>
              <a:defRPr/>
            </a:pPr>
            <a:endParaRPr lang="de-CH"/>
          </a:p>
        </p:txBody>
      </p:sp>
      <p:sp>
        <p:nvSpPr>
          <p:cNvPr id="8199" name="Rectangle 7"/>
          <p:cNvSpPr>
            <a:spLocks noGrp="1" noChangeArrowheads="1"/>
          </p:cNvSpPr>
          <p:nvPr>
            <p:ph type="sldNum" sz="quarter" idx="5"/>
          </p:nvPr>
        </p:nvSpPr>
        <p:spPr bwMode="auto">
          <a:xfrm>
            <a:off x="3809905" y="9380066"/>
            <a:ext cx="2914747" cy="494186"/>
          </a:xfrm>
          <a:prstGeom prst="rect">
            <a:avLst/>
          </a:prstGeom>
          <a:noFill/>
          <a:ln w="9525">
            <a:noFill/>
            <a:miter lim="800000"/>
            <a:headEnd/>
            <a:tailEnd/>
          </a:ln>
          <a:effectLst/>
        </p:spPr>
        <p:txBody>
          <a:bodyPr vert="horz" wrap="square" lIns="90403" tIns="45205" rIns="90403" bIns="45205" numCol="1" anchor="b" anchorCtr="0" compatLnSpc="1">
            <a:prstTxWarp prst="textNoShape">
              <a:avLst/>
            </a:prstTxWarp>
          </a:bodyPr>
          <a:lstStyle>
            <a:lvl1pPr algn="r" defTabSz="903900">
              <a:defRPr sz="1200"/>
            </a:lvl1pPr>
          </a:lstStyle>
          <a:p>
            <a:pPr>
              <a:defRPr/>
            </a:pPr>
            <a:fld id="{E31F6FA0-EFB1-41C2-A549-2D324474F710}" type="slidenum">
              <a:rPr lang="de-CH"/>
              <a:pPr>
                <a:defRPr/>
              </a:pPr>
              <a:t>‹Nr.›</a:t>
            </a:fld>
            <a:endParaRPr lang="de-CH"/>
          </a:p>
        </p:txBody>
      </p:sp>
    </p:spTree>
    <p:extLst>
      <p:ext uri="{BB962C8B-B14F-4D97-AF65-F5344CB8AC3E}">
        <p14:creationId xmlns:p14="http://schemas.microsoft.com/office/powerpoint/2010/main" val="2556169131"/>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ts val="600"/>
      </a:spcBef>
      <a:spcAft>
        <a:spcPts val="600"/>
      </a:spcAft>
      <a:defRPr sz="1100" kern="1200">
        <a:solidFill>
          <a:schemeClr val="tx1"/>
        </a:solidFill>
        <a:latin typeface="Arial" pitchFamily="34" charset="0"/>
        <a:ea typeface="+mn-ea"/>
        <a:cs typeface="Arial" pitchFamily="34" charset="0"/>
      </a:defRPr>
    </a:lvl1pPr>
    <a:lvl2pPr marL="36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2pPr>
    <a:lvl3pPr marL="72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3pPr>
    <a:lvl4pPr marL="108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4pPr>
    <a:lvl5pPr marL="1440000" indent="-180000" algn="l" rtl="0" eaLnBrk="0" fontAlgn="base" hangingPunct="0">
      <a:lnSpc>
        <a:spcPct val="110000"/>
      </a:lnSpc>
      <a:spcBef>
        <a:spcPts val="600"/>
      </a:spcBef>
      <a:spcAft>
        <a:spcPts val="600"/>
      </a:spcAft>
      <a:buFont typeface="Arial"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nSpc>
                <a:spcPct val="100000"/>
              </a:lnSpc>
              <a:spcBef>
                <a:spcPts val="0"/>
              </a:spcBef>
              <a:spcAft>
                <a:spcPts val="288"/>
              </a:spcAft>
            </a:pPr>
            <a:endParaRPr lang="de-CH" i="1"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a:t>
            </a:fld>
            <a:endParaRPr lang="de-CH"/>
          </a:p>
        </p:txBody>
      </p:sp>
    </p:spTree>
    <p:extLst>
      <p:ext uri="{BB962C8B-B14F-4D97-AF65-F5344CB8AC3E}">
        <p14:creationId xmlns:p14="http://schemas.microsoft.com/office/powerpoint/2010/main" val="417641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12</a:t>
            </a:fld>
            <a:endParaRPr lang="de-CH"/>
          </a:p>
        </p:txBody>
      </p:sp>
    </p:spTree>
    <p:extLst>
      <p:ext uri="{BB962C8B-B14F-4D97-AF65-F5344CB8AC3E}">
        <p14:creationId xmlns:p14="http://schemas.microsoft.com/office/powerpoint/2010/main" val="885980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7692">
              <a:spcBef>
                <a:spcPts val="603"/>
              </a:spcBef>
              <a:spcAft>
                <a:spcPts val="603"/>
              </a:spcAft>
              <a:defRPr/>
            </a:pPr>
            <a:r>
              <a:rPr lang="de-CH" i="1" dirty="0" smtClean="0"/>
              <a:t>Animation: Zuerst erscheint nur der Titel der Folie </a:t>
            </a:r>
            <a:r>
              <a:rPr lang="de-CH" i="1" dirty="0" smtClean="0">
                <a:sym typeface="Wingdings" pitchFamily="2" charset="2"/>
              </a:rPr>
              <a:t> (oder Mausklick) blendet die Illustration ein</a:t>
            </a:r>
          </a:p>
          <a:p>
            <a:r>
              <a:rPr lang="de-CH" dirty="0" smtClean="0"/>
              <a:t>Wie bereits</a:t>
            </a:r>
            <a:r>
              <a:rPr lang="de-CH" baseline="0" dirty="0" smtClean="0"/>
              <a:t> </a:t>
            </a:r>
            <a:r>
              <a:rPr lang="de-CH" dirty="0" smtClean="0"/>
              <a:t>dargelegt,</a:t>
            </a:r>
            <a:r>
              <a:rPr lang="de-CH" baseline="0" dirty="0" smtClean="0"/>
              <a:t> muss der BVG-Umwandlungssatz gesenkt werden, damit das finanzielle Gleichgewicht in der Beruflichen Vorsorge bewahrt werden kann. Dabei darf aber das Leistungsniveau nicht geschmälert werden.</a:t>
            </a:r>
          </a:p>
          <a:p>
            <a:r>
              <a:rPr lang="de-CH" baseline="0" dirty="0" smtClean="0"/>
              <a:t>Das lässt sich eindeutig aus dem Volks-Nein vom 7. März 2010 schliessen, wie diese Grafik gut veranschaulicht. Sie zeigt eine Auswertung der Vox-Analyse dieser Volksabstimmung. Die grüne Linie zeigt auf, mit welchen Argumenten sich die Ja-Stimmenden einverstanden erklärten, die rote Linie zeigt die Argumente der Nein-Stimmenden.</a:t>
            </a:r>
          </a:p>
          <a:p>
            <a:r>
              <a:rPr lang="de-CH" baseline="0" dirty="0" smtClean="0"/>
              <a:t>Interessant ist vor allem das Argument oben links: Nicht nur eine Mehrheit derjenigen, die gegen die Senkung des Umwandlungssatzes gestimmt hat, sah darin eine sozial ungerechtfertigte Massnahme, sondern auch eine Mehrheit der Befürwortenden sah das so (stimmte aber trotzdem zu).</a:t>
            </a:r>
          </a:p>
          <a:p>
            <a:r>
              <a:rPr lang="de-CH" baseline="0" dirty="0" smtClean="0"/>
              <a:t>Auf der anderen Seite erachtete auch ein klare Mehrheit der Gegner die Senkung des Umwandlungssatzes wegen der gestiegenen Lebenserwartung eigentlich für notwendig (Argument ganz oben in der Mitte), lehnte die Massnahme aber trotzdem ab.</a:t>
            </a:r>
          </a:p>
          <a:p>
            <a:r>
              <a:rPr lang="de-CH" baseline="0" dirty="0" smtClean="0">
                <a:sym typeface="Wingdings" pitchFamily="2" charset="2"/>
              </a:rPr>
              <a:t> (zur nächsten Folie)</a:t>
            </a:r>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13</a:t>
            </a:fld>
            <a:endParaRPr lang="de-CH"/>
          </a:p>
        </p:txBody>
      </p:sp>
    </p:spTree>
    <p:extLst>
      <p:ext uri="{BB962C8B-B14F-4D97-AF65-F5344CB8AC3E}">
        <p14:creationId xmlns:p14="http://schemas.microsoft.com/office/powerpoint/2010/main" val="362258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Folie beschreibt das</a:t>
            </a:r>
            <a:r>
              <a:rPr lang="de-CH" baseline="0" dirty="0" smtClean="0"/>
              <a:t> Konzept zur Senkung des Umwandlungssatzes mit Kompensationsmassnahmen.</a:t>
            </a:r>
          </a:p>
          <a:p>
            <a:r>
              <a:rPr lang="de-CH" baseline="0" dirty="0" smtClean="0">
                <a:sym typeface="Wingdings" pitchFamily="2" charset="2"/>
              </a:rPr>
              <a:t> (zur nächsten Folie)</a:t>
            </a:r>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14</a:t>
            </a:fld>
            <a:endParaRPr lang="de-CH"/>
          </a:p>
        </p:txBody>
      </p:sp>
    </p:spTree>
    <p:extLst>
      <p:ext uri="{BB962C8B-B14F-4D97-AF65-F5344CB8AC3E}">
        <p14:creationId xmlns:p14="http://schemas.microsoft.com/office/powerpoint/2010/main" val="118073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15</a:t>
            </a:fld>
            <a:endParaRPr lang="de-CH"/>
          </a:p>
        </p:txBody>
      </p:sp>
    </p:spTree>
    <p:extLst>
      <p:ext uri="{BB962C8B-B14F-4D97-AF65-F5344CB8AC3E}">
        <p14:creationId xmlns:p14="http://schemas.microsoft.com/office/powerpoint/2010/main" val="311740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Renten von Paaren, deren Renten</a:t>
            </a:r>
            <a:r>
              <a:rPr lang="de-CH" baseline="0" dirty="0" smtClean="0"/>
              <a:t> mit Zuschlag zusammen weniger als 3’712.– betragen, unterliegen nicht der Plafonierung. Der Plafonds beträgt gemäss SR 155 % der maximalen AHV-Rente (inklusive Zuschlag).</a:t>
            </a:r>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16</a:t>
            </a:fld>
            <a:endParaRPr lang="de-CH"/>
          </a:p>
        </p:txBody>
      </p:sp>
    </p:spTree>
    <p:extLst>
      <p:ext uri="{BB962C8B-B14F-4D97-AF65-F5344CB8AC3E}">
        <p14:creationId xmlns:p14="http://schemas.microsoft.com/office/powerpoint/2010/main" val="1246042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17</a:t>
            </a:fld>
            <a:endParaRPr lang="de-CH"/>
          </a:p>
        </p:txBody>
      </p:sp>
    </p:spTree>
    <p:extLst>
      <p:ext uri="{BB962C8B-B14F-4D97-AF65-F5344CB8AC3E}">
        <p14:creationId xmlns:p14="http://schemas.microsoft.com/office/powerpoint/2010/main" val="543499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i="1" dirty="0" smtClean="0"/>
              <a:t>Animation:</a:t>
            </a:r>
            <a:r>
              <a:rPr lang="de-CH" i="1" baseline="0" dirty="0" smtClean="0"/>
              <a:t> Der orange Pfeil wird automatisch eingeblendet, um den Fokus auf den dritten Balken zu lenken</a:t>
            </a:r>
            <a:endParaRPr lang="de-CH" i="1" dirty="0" smtClean="0"/>
          </a:p>
          <a:p>
            <a:r>
              <a:rPr lang="de-CH" dirty="0" smtClean="0"/>
              <a:t>Auch die Verbesserung der Transparenz ist eine Lehre aus der Abstimmung vom</a:t>
            </a:r>
            <a:r>
              <a:rPr lang="de-CH" baseline="0" dirty="0" smtClean="0"/>
              <a:t> 7. März 2010 ist. Die Vox-Analyse zu dieser Abstimmung hat ergeben, dass fast 80 Prozent der Gegner eines </a:t>
            </a:r>
            <a:r>
              <a:rPr lang="de-CH" baseline="0" smtClean="0"/>
              <a:t>tieferen Umwandlungssatzes der </a:t>
            </a:r>
            <a:r>
              <a:rPr lang="de-CH" baseline="0" dirty="0" smtClean="0"/>
              <a:t>Ansicht waren, die Pensionskassen und Lebensversicherer betrieben Rentenklau. Wenn die Senkung des Umwandlungssatzes eine Chance haben soll, dann muss das Vertrauen in die 2. Säule verbessert werden.</a:t>
            </a:r>
          </a:p>
          <a:p>
            <a:r>
              <a:rPr lang="de-CH" baseline="0" dirty="0" smtClean="0">
                <a:sym typeface="Wingdings" pitchFamily="2" charset="2"/>
              </a:rPr>
              <a:t> (zur nächsten Folie)</a:t>
            </a:r>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18</a:t>
            </a:fld>
            <a:endParaRPr lang="de-CH"/>
          </a:p>
        </p:txBody>
      </p:sp>
    </p:spTree>
    <p:extLst>
      <p:ext uri="{BB962C8B-B14F-4D97-AF65-F5344CB8AC3E}">
        <p14:creationId xmlns:p14="http://schemas.microsoft.com/office/powerpoint/2010/main" val="62778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Der Ständerat</a:t>
            </a:r>
            <a:r>
              <a:rPr lang="de-CH" baseline="0" dirty="0" smtClean="0"/>
              <a:t> hat die Erhöhung der Mindestquote auf 92% des Ertrages abgelehnt.</a:t>
            </a:r>
            <a:endParaRPr lang="de-CH" dirty="0" smtClean="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19</a:t>
            </a:fld>
            <a:endParaRPr lang="de-CH"/>
          </a:p>
        </p:txBody>
      </p:sp>
    </p:spTree>
    <p:extLst>
      <p:ext uri="{BB962C8B-B14F-4D97-AF65-F5344CB8AC3E}">
        <p14:creationId xmlns:p14="http://schemas.microsoft.com/office/powerpoint/2010/main" val="474721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20</a:t>
            </a:fld>
            <a:endParaRPr lang="de-CH"/>
          </a:p>
        </p:txBody>
      </p:sp>
    </p:spTree>
    <p:extLst>
      <p:ext uri="{BB962C8B-B14F-4D97-AF65-F5344CB8AC3E}">
        <p14:creationId xmlns:p14="http://schemas.microsoft.com/office/powerpoint/2010/main" val="1606020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CH" sz="1200" i="1" dirty="0">
                <a:latin typeface="+mn-lt"/>
                <a:cs typeface="+mn-cs"/>
              </a:rPr>
              <a:t>(Cette diapositive est animée </a:t>
            </a:r>
            <a:r>
              <a:rPr lang="fr-CH" sz="1200" i="1" dirty="0" smtClean="0">
                <a:latin typeface="+mn-lt"/>
                <a:cs typeface="+mn-cs"/>
              </a:rPr>
              <a:t>).</a:t>
            </a:r>
            <a:r>
              <a:rPr lang="fr-CH" sz="1200" i="1" dirty="0">
                <a:latin typeface="+mn-lt"/>
                <a:cs typeface="+mn-cs"/>
              </a:rPr>
              <a:t/>
            </a:r>
            <a:br>
              <a:rPr lang="fr-CH" sz="1200" i="1" dirty="0">
                <a:latin typeface="+mn-lt"/>
                <a:cs typeface="+mn-cs"/>
              </a:rPr>
            </a:br>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21</a:t>
            </a:fld>
            <a:endParaRPr lang="de-CH"/>
          </a:p>
        </p:txBody>
      </p:sp>
    </p:spTree>
    <p:extLst>
      <p:ext uri="{BB962C8B-B14F-4D97-AF65-F5344CB8AC3E}">
        <p14:creationId xmlns:p14="http://schemas.microsoft.com/office/powerpoint/2010/main" val="166376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pPr>
              <a:lnSpc>
                <a:spcPct val="100000"/>
              </a:lnSpc>
              <a:spcBef>
                <a:spcPts val="0"/>
              </a:spcBef>
              <a:spcAft>
                <a:spcPts val="288"/>
              </a:spcAft>
            </a:pPr>
            <a:endParaRPr lang="de-CH" sz="1000" i="1"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2</a:t>
            </a:fld>
            <a:endParaRPr lang="de-CH"/>
          </a:p>
        </p:txBody>
      </p:sp>
    </p:spTree>
    <p:extLst>
      <p:ext uri="{BB962C8B-B14F-4D97-AF65-F5344CB8AC3E}">
        <p14:creationId xmlns:p14="http://schemas.microsoft.com/office/powerpoint/2010/main" val="65666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nSpc>
                <a:spcPct val="100000"/>
              </a:lnSpc>
              <a:spcBef>
                <a:spcPts val="299"/>
              </a:spcBef>
              <a:spcAft>
                <a:spcPts val="299"/>
              </a:spcAft>
            </a:pPr>
            <a:endParaRPr lang="de-CH" sz="1000"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24</a:t>
            </a:fld>
            <a:endParaRPr lang="de-CH"/>
          </a:p>
        </p:txBody>
      </p:sp>
    </p:spTree>
    <p:extLst>
      <p:ext uri="{BB962C8B-B14F-4D97-AF65-F5344CB8AC3E}">
        <p14:creationId xmlns:p14="http://schemas.microsoft.com/office/powerpoint/2010/main" val="236650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spcBef>
                <a:spcPts val="0"/>
              </a:spcBef>
              <a:spcAft>
                <a:spcPts val="0"/>
              </a:spcAft>
            </a:pPr>
            <a:endParaRPr lang="de-CH"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3</a:t>
            </a:fld>
            <a:endParaRPr lang="de-CH"/>
          </a:p>
        </p:txBody>
      </p:sp>
    </p:spTree>
    <p:extLst>
      <p:ext uri="{BB962C8B-B14F-4D97-AF65-F5344CB8AC3E}">
        <p14:creationId xmlns:p14="http://schemas.microsoft.com/office/powerpoint/2010/main" val="429158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smtClean="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4</a:t>
            </a:fld>
            <a:endParaRPr lang="de-CH"/>
          </a:p>
        </p:txBody>
      </p:sp>
    </p:spTree>
    <p:extLst>
      <p:ext uri="{BB962C8B-B14F-4D97-AF65-F5344CB8AC3E}">
        <p14:creationId xmlns:p14="http://schemas.microsoft.com/office/powerpoint/2010/main" val="196151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22682">
              <a:lnSpc>
                <a:spcPct val="100000"/>
              </a:lnSpc>
              <a:spcBef>
                <a:spcPts val="0"/>
              </a:spcBef>
              <a:spcAft>
                <a:spcPts val="288"/>
              </a:spcAft>
              <a:defRPr/>
            </a:pPr>
            <a:endParaRPr lang="de-CH" i="1" dirty="0" smtClean="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6</a:t>
            </a:fld>
            <a:endParaRPr lang="de-CH"/>
          </a:p>
        </p:txBody>
      </p:sp>
    </p:spTree>
    <p:extLst>
      <p:ext uri="{BB962C8B-B14F-4D97-AF65-F5344CB8AC3E}">
        <p14:creationId xmlns:p14="http://schemas.microsoft.com/office/powerpoint/2010/main" val="5222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1F6FA0-EFB1-41C2-A549-2D324474F710}" type="slidenum">
              <a:rPr lang="de-CH" smtClean="0"/>
              <a:pPr>
                <a:defRPr/>
              </a:pPr>
              <a:t>7</a:t>
            </a:fld>
            <a:endParaRPr lang="de-CH"/>
          </a:p>
        </p:txBody>
      </p:sp>
    </p:spTree>
    <p:extLst>
      <p:ext uri="{BB962C8B-B14F-4D97-AF65-F5344CB8AC3E}">
        <p14:creationId xmlns:p14="http://schemas.microsoft.com/office/powerpoint/2010/main" val="206598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31F6FA0-EFB1-41C2-A549-2D324474F710}" type="slidenum">
              <a:rPr lang="de-CH" smtClean="0"/>
              <a:pPr>
                <a:defRPr/>
              </a:pPr>
              <a:t>9</a:t>
            </a:fld>
            <a:endParaRPr lang="de-CH"/>
          </a:p>
        </p:txBody>
      </p:sp>
    </p:spTree>
    <p:extLst>
      <p:ext uri="{BB962C8B-B14F-4D97-AF65-F5344CB8AC3E}">
        <p14:creationId xmlns:p14="http://schemas.microsoft.com/office/powerpoint/2010/main" val="315278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nSpc>
                <a:spcPct val="100000"/>
              </a:lnSpc>
              <a:spcBef>
                <a:spcPts val="302"/>
              </a:spcBef>
              <a:spcAft>
                <a:spcPts val="302"/>
              </a:spcAft>
            </a:pPr>
            <a:endParaRPr lang="de-CH" sz="1000" dirty="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10</a:t>
            </a:fld>
            <a:endParaRPr lang="de-CH"/>
          </a:p>
        </p:txBody>
      </p:sp>
    </p:spTree>
    <p:extLst>
      <p:ext uri="{BB962C8B-B14F-4D97-AF65-F5344CB8AC3E}">
        <p14:creationId xmlns:p14="http://schemas.microsoft.com/office/powerpoint/2010/main" val="1143253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smtClean="0"/>
          </a:p>
        </p:txBody>
      </p:sp>
      <p:sp>
        <p:nvSpPr>
          <p:cNvPr id="4" name="Foliennummernplatzhalter 3"/>
          <p:cNvSpPr>
            <a:spLocks noGrp="1"/>
          </p:cNvSpPr>
          <p:nvPr>
            <p:ph type="sldNum" sz="quarter" idx="10"/>
          </p:nvPr>
        </p:nvSpPr>
        <p:spPr/>
        <p:txBody>
          <a:bodyPr/>
          <a:lstStyle/>
          <a:p>
            <a:pPr>
              <a:defRPr/>
            </a:pPr>
            <a:fld id="{E31F6FA0-EFB1-41C2-A549-2D324474F710}" type="slidenum">
              <a:rPr lang="de-CH" smtClean="0"/>
              <a:pPr>
                <a:defRPr/>
              </a:pPr>
              <a:t>11</a:t>
            </a:fld>
            <a:endParaRPr lang="de-CH"/>
          </a:p>
        </p:txBody>
      </p:sp>
    </p:spTree>
    <p:extLst>
      <p:ext uri="{BB962C8B-B14F-4D97-AF65-F5344CB8AC3E}">
        <p14:creationId xmlns:p14="http://schemas.microsoft.com/office/powerpoint/2010/main" val="67208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4572000" y="378000"/>
            <a:ext cx="2520950" cy="257175"/>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dirty="0">
                <a:latin typeface="Arial" charset="0"/>
              </a:rPr>
              <a:t>Eidgenössisches Departement des Innern EDI</a:t>
            </a:r>
            <a:br>
              <a:rPr lang="de-CH" sz="800" dirty="0">
                <a:latin typeface="Arial" charset="0"/>
              </a:rPr>
            </a:br>
            <a:r>
              <a:rPr lang="de-CH" sz="800" b="1" dirty="0">
                <a:latin typeface="Arial" charset="0"/>
              </a:rPr>
              <a:t>Bundesamt für Sozialversicherungen BSV</a:t>
            </a:r>
          </a:p>
        </p:txBody>
      </p:sp>
      <p:pic>
        <p:nvPicPr>
          <p:cNvPr id="5" name="Picture 37" descr="Logo_CMYK_pos"/>
          <p:cNvPicPr>
            <a:picLocks noChangeAspect="1" noChangeArrowheads="1"/>
          </p:cNvPicPr>
          <p:nvPr/>
        </p:nvPicPr>
        <p:blipFill>
          <a:blip r:embed="rId2" cstate="print"/>
          <a:srcRect/>
          <a:stretch>
            <a:fillRect/>
          </a:stretch>
        </p:blipFill>
        <p:spPr bwMode="auto">
          <a:xfrm>
            <a:off x="918000" y="378000"/>
            <a:ext cx="1997075" cy="508000"/>
          </a:xfrm>
          <a:prstGeom prst="rect">
            <a:avLst/>
          </a:prstGeom>
          <a:noFill/>
          <a:ln w="9525">
            <a:noFill/>
            <a:miter lim="800000"/>
            <a:headEnd/>
            <a:tailEnd/>
          </a:ln>
        </p:spPr>
      </p:pic>
      <p:sp>
        <p:nvSpPr>
          <p:cNvPr id="23554" name="Rectangle 2"/>
          <p:cNvSpPr>
            <a:spLocks noGrp="1" noChangeArrowheads="1"/>
          </p:cNvSpPr>
          <p:nvPr>
            <p:ph type="ctrTitle" hasCustomPrompt="1"/>
          </p:nvPr>
        </p:nvSpPr>
        <p:spPr>
          <a:xfrm>
            <a:off x="1296000" y="2448000"/>
            <a:ext cx="7488000" cy="2520000"/>
          </a:xfrm>
        </p:spPr>
        <p:txBody>
          <a:bodyPr/>
          <a:lstStyle>
            <a:lvl1pPr>
              <a:lnSpc>
                <a:spcPct val="120000"/>
              </a:lnSpc>
              <a:spcBef>
                <a:spcPts val="600"/>
              </a:spcBef>
              <a:spcAft>
                <a:spcPts val="0"/>
              </a:spcAft>
              <a:defRPr sz="4000" baseline="0">
                <a:latin typeface="Arial Black" pitchFamily="34" charset="0"/>
              </a:defRPr>
            </a:lvl1pPr>
          </a:lstStyle>
          <a:p>
            <a:r>
              <a:rPr lang="de-CH" noProof="0" dirty="0" smtClean="0"/>
              <a:t>Reform Altersvorsorge </a:t>
            </a:r>
            <a:br>
              <a:rPr lang="de-CH" noProof="0" dirty="0" smtClean="0"/>
            </a:br>
            <a:r>
              <a:rPr lang="de-CH" noProof="0" dirty="0" smtClean="0"/>
              <a:t>2020</a:t>
            </a:r>
            <a:endParaRPr lang="de-CH" noProof="0" dirty="0"/>
          </a:p>
        </p:txBody>
      </p:sp>
      <p:sp>
        <p:nvSpPr>
          <p:cNvPr id="23555" name="Rectangle 3"/>
          <p:cNvSpPr>
            <a:spLocks noGrp="1" noChangeArrowheads="1"/>
          </p:cNvSpPr>
          <p:nvPr>
            <p:ph type="subTitle" idx="1"/>
          </p:nvPr>
        </p:nvSpPr>
        <p:spPr>
          <a:xfrm>
            <a:off x="1296000" y="5220000"/>
            <a:ext cx="7488000" cy="1080000"/>
          </a:xfrm>
          <a:prstGeom prst="rect">
            <a:avLst/>
          </a:prstGeom>
        </p:spPr>
        <p:txBody>
          <a:bodyPr/>
          <a:lstStyle>
            <a:lvl1pPr marL="0" indent="0">
              <a:lnSpc>
                <a:spcPct val="110000"/>
              </a:lnSpc>
              <a:spcBef>
                <a:spcPts val="300"/>
              </a:spcBef>
              <a:spcAft>
                <a:spcPts val="0"/>
              </a:spcAft>
              <a:buFontTx/>
              <a:buNone/>
              <a:defRPr sz="2400"/>
            </a:lvl1pPr>
          </a:lstStyle>
          <a:p>
            <a:endParaRPr lang="de-CH" noProof="0" dirty="0"/>
          </a:p>
        </p:txBody>
      </p:sp>
    </p:spTree>
  </p:cSld>
  <p:clrMapOvr>
    <a:masterClrMapping/>
  </p:clrMapOvr>
  <p:transition>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zeiliger Titel &amp;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Inhaltsplatzhalter 3"/>
          <p:cNvSpPr>
            <a:spLocks noGrp="1"/>
          </p:cNvSpPr>
          <p:nvPr>
            <p:ph sz="quarter" idx="10"/>
          </p:nvPr>
        </p:nvSpPr>
        <p:spPr>
          <a:xfrm>
            <a:off x="1295400" y="1584000"/>
            <a:ext cx="7488000" cy="4320000"/>
          </a:xfrm>
        </p:spPr>
        <p:txBody>
          <a:bodyPr/>
          <a:lstStyle/>
          <a:p>
            <a:pPr lvl="0"/>
            <a:endParaRPr lang="de-CH" dirty="0"/>
          </a:p>
        </p:txBody>
      </p:sp>
    </p:spTree>
  </p:cSld>
  <p:clrMapOvr>
    <a:masterClrMapping/>
  </p:clrMapOvr>
  <p:transition>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zeiliger Titel &amp; Inhalt">
    <p:spTree>
      <p:nvGrpSpPr>
        <p:cNvPr id="1" name=""/>
        <p:cNvGrpSpPr/>
        <p:nvPr/>
      </p:nvGrpSpPr>
      <p:grpSpPr>
        <a:xfrm>
          <a:off x="0" y="0"/>
          <a:ext cx="0" cy="0"/>
          <a:chOff x="0" y="0"/>
          <a:chExt cx="0" cy="0"/>
        </a:xfrm>
      </p:grpSpPr>
      <p:sp>
        <p:nvSpPr>
          <p:cNvPr id="2" name="Titel 1"/>
          <p:cNvSpPr>
            <a:spLocks noGrp="1"/>
          </p:cNvSpPr>
          <p:nvPr>
            <p:ph type="title"/>
          </p:nvPr>
        </p:nvSpPr>
        <p:spPr>
          <a:xfrm>
            <a:off x="1296000" y="306000"/>
            <a:ext cx="7488238" cy="648000"/>
          </a:xfrm>
        </p:spPr>
        <p:txBody>
          <a:bodyPr/>
          <a:lstStyle/>
          <a:p>
            <a:endParaRPr lang="de-CH" dirty="0"/>
          </a:p>
        </p:txBody>
      </p:sp>
      <p:sp>
        <p:nvSpPr>
          <p:cNvPr id="4" name="Inhaltsplatzhalter 3"/>
          <p:cNvSpPr>
            <a:spLocks noGrp="1"/>
          </p:cNvSpPr>
          <p:nvPr>
            <p:ph sz="quarter" idx="10"/>
          </p:nvPr>
        </p:nvSpPr>
        <p:spPr>
          <a:xfrm>
            <a:off x="1295400" y="1224000"/>
            <a:ext cx="7488000" cy="4680000"/>
          </a:xfrm>
        </p:spPr>
        <p:txBody>
          <a:bodyPr/>
          <a:lstStyle/>
          <a:p>
            <a:pPr lvl="0"/>
            <a:endParaRPr lang="de-CH" dirty="0"/>
          </a:p>
        </p:txBody>
      </p:sp>
    </p:spTree>
  </p:cSld>
  <p:clrMapOvr>
    <a:masterClrMapping/>
  </p:clrMapOvr>
  <p:transition>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ossformatige Illustration">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296000" y="306000"/>
            <a:ext cx="7488000" cy="5580000"/>
          </a:xfrm>
          <a:noFill/>
        </p:spPr>
        <p:txBody>
          <a:bodyPr/>
          <a:lstStyle/>
          <a:p>
            <a:endParaRPr lang="de-CH"/>
          </a:p>
        </p:txBody>
      </p:sp>
    </p:spTree>
  </p:cSld>
  <p:clrMapOvr>
    <a:masterClrMapping/>
  </p:clrMapOvr>
  <p:transition>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llformatige Illustration">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0" y="0"/>
            <a:ext cx="9144000" cy="6858000"/>
          </a:xfrm>
          <a:solidFill>
            <a:schemeClr val="bg1"/>
          </a:solidFill>
        </p:spPr>
        <p:txBody>
          <a:bodyPr/>
          <a:lstStyle/>
          <a:p>
            <a:endParaRPr lang="de-CH" dirty="0"/>
          </a:p>
        </p:txBody>
      </p:sp>
    </p:spTree>
  </p:cSld>
  <p:clrMapOvr>
    <a:masterClrMapping/>
  </p:clrMapOvr>
  <p:transition>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a:xfrm>
            <a:off x="628650" y="6356351"/>
            <a:ext cx="2057400" cy="365125"/>
          </a:xfrm>
          <a:prstGeom prst="rect">
            <a:avLst/>
          </a:prstGeom>
        </p:spPr>
        <p:txBody>
          <a:bodyPr/>
          <a:lstStyle/>
          <a:p>
            <a:fld id="{3A9A8265-E4FC-40BB-8044-5C6CD20ECBB6}" type="datetimeFigureOut">
              <a:rPr lang="en-US" smtClean="0"/>
              <a:t>4/25/2016</a:t>
            </a:fld>
            <a:endParaRPr lang="en-US"/>
          </a:p>
        </p:txBody>
      </p:sp>
      <p:sp>
        <p:nvSpPr>
          <p:cNvPr id="8" name="Espace réservé du pied de page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Espace réservé du numéro de diapositive 8"/>
          <p:cNvSpPr>
            <a:spLocks noGrp="1"/>
          </p:cNvSpPr>
          <p:nvPr>
            <p:ph type="sldNum" sz="quarter" idx="12"/>
          </p:nvPr>
        </p:nvSpPr>
        <p:spPr>
          <a:xfrm>
            <a:off x="6457950" y="6356351"/>
            <a:ext cx="2057400" cy="365125"/>
          </a:xfrm>
          <a:prstGeom prst="rect">
            <a:avLst/>
          </a:prstGeom>
        </p:spPr>
        <p:txBody>
          <a:bodyPr/>
          <a:lstStyle/>
          <a:p>
            <a:fld id="{8B32E43C-BD1C-454C-8E9F-A321F8C2D40D}" type="slidenum">
              <a:rPr lang="en-US" smtClean="0"/>
              <a:t>‹Nr.›</a:t>
            </a:fld>
            <a:endParaRPr lang="en-US"/>
          </a:p>
        </p:txBody>
      </p:sp>
    </p:spTree>
    <p:extLst>
      <p:ext uri="{BB962C8B-B14F-4D97-AF65-F5344CB8AC3E}">
        <p14:creationId xmlns:p14="http://schemas.microsoft.com/office/powerpoint/2010/main" val="40081337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fog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6000" y="378000"/>
            <a:ext cx="7488000" cy="900000"/>
          </a:xfrm>
        </p:spPr>
        <p:txBody>
          <a:bodyPr/>
          <a:lstStyle/>
          <a:p>
            <a:r>
              <a:rPr lang="fr-FR" noProof="0" smtClean="0"/>
              <a:t>Modifiez le style du titre</a:t>
            </a:r>
            <a:endParaRPr lang="de-CH" noProof="0" dirty="0"/>
          </a:p>
        </p:txBody>
      </p:sp>
      <p:sp>
        <p:nvSpPr>
          <p:cNvPr id="5" name="Fußzeilenplatzhalter 4"/>
          <p:cNvSpPr>
            <a:spLocks noGrp="1"/>
          </p:cNvSpPr>
          <p:nvPr>
            <p:ph type="ftr" sz="quarter" idx="11"/>
          </p:nvPr>
        </p:nvSpPr>
        <p:spPr>
          <a:xfrm>
            <a:off x="1296000" y="6354000"/>
            <a:ext cx="7488000" cy="180000"/>
          </a:xfrm>
          <a:prstGeom prst="rect">
            <a:avLst/>
          </a:prstGeom>
        </p:spPr>
        <p:txBody>
          <a:bodyPr/>
          <a:lstStyle/>
          <a:p>
            <a:r>
              <a:rPr lang="de-CH" smtClean="0"/>
              <a:t>Titel des Referats, Referent / Anlass, Datum</a:t>
            </a:r>
            <a:endParaRPr lang="de-CH"/>
          </a:p>
        </p:txBody>
      </p:sp>
      <p:sp>
        <p:nvSpPr>
          <p:cNvPr id="6" name="Foliennummernplatzhalter 5"/>
          <p:cNvSpPr>
            <a:spLocks noGrp="1"/>
          </p:cNvSpPr>
          <p:nvPr>
            <p:ph type="sldNum" sz="quarter" idx="12"/>
          </p:nvPr>
        </p:nvSpPr>
        <p:spPr>
          <a:xfrm>
            <a:off x="360000" y="6354000"/>
            <a:ext cx="540000" cy="180000"/>
          </a:xfrm>
          <a:prstGeom prst="rect">
            <a:avLst/>
          </a:prstGeom>
        </p:spPr>
        <p:txBody>
          <a:bodyPr/>
          <a:lstStyle/>
          <a:p>
            <a:fld id="{2258134C-0064-4AC4-8A21-13295BEB3DAD}" type="slidenum">
              <a:rPr lang="de-CH" smtClean="0"/>
              <a:t>‹Nr.›</a:t>
            </a:fld>
            <a:endParaRPr lang="de-CH"/>
          </a:p>
        </p:txBody>
      </p:sp>
      <p:sp>
        <p:nvSpPr>
          <p:cNvPr id="9" name="Inhaltsplatzhalter 8"/>
          <p:cNvSpPr>
            <a:spLocks noGrp="1"/>
          </p:cNvSpPr>
          <p:nvPr>
            <p:ph sz="quarter" idx="14"/>
          </p:nvPr>
        </p:nvSpPr>
        <p:spPr>
          <a:xfrm>
            <a:off x="1296000" y="1296000"/>
            <a:ext cx="7488000" cy="4680000"/>
          </a:xfrm>
        </p:spPr>
        <p:txBody>
          <a:bodyPr/>
          <a:lstStyle/>
          <a:p>
            <a:pPr lvl="0"/>
            <a:r>
              <a:rPr lang="fr-FR" noProof="0" smtClean="0"/>
              <a:t>Modifiez les styles du texte du masque</a:t>
            </a:r>
          </a:p>
        </p:txBody>
      </p:sp>
    </p:spTree>
    <p:extLst>
      <p:ext uri="{BB962C8B-B14F-4D97-AF65-F5344CB8AC3E}">
        <p14:creationId xmlns:p14="http://schemas.microsoft.com/office/powerpoint/2010/main" val="289819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spcBef>
                <a:spcPct val="50000"/>
              </a:spcBef>
              <a:defRPr/>
            </a:pPr>
            <a:endParaRPr lang="en-CA">
              <a:latin typeface="Arial" charset="0"/>
            </a:endParaRPr>
          </a:p>
        </p:txBody>
      </p:sp>
      <p:sp>
        <p:nvSpPr>
          <p:cNvPr id="1027" name="Rectangle 27"/>
          <p:cNvSpPr>
            <a:spLocks noGrp="1" noChangeArrowheads="1"/>
          </p:cNvSpPr>
          <p:nvPr>
            <p:ph type="title"/>
          </p:nvPr>
        </p:nvSpPr>
        <p:spPr bwMode="auto">
          <a:xfrm>
            <a:off x="1296000" y="306000"/>
            <a:ext cx="7488238" cy="1008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de-CH" noProof="0" dirty="0" smtClean="0"/>
          </a:p>
        </p:txBody>
      </p:sp>
      <p:sp>
        <p:nvSpPr>
          <p:cNvPr id="1057" name="Text Box 33"/>
          <p:cNvSpPr txBox="1">
            <a:spLocks noChangeArrowheads="1"/>
          </p:cNvSpPr>
          <p:nvPr/>
        </p:nvSpPr>
        <p:spPr bwMode="auto">
          <a:xfrm>
            <a:off x="8388000" y="6228000"/>
            <a:ext cx="360000" cy="144000"/>
          </a:xfrm>
          <a:prstGeom prst="rect">
            <a:avLst/>
          </a:prstGeom>
          <a:noFill/>
          <a:ln w="9525">
            <a:noFill/>
            <a:miter lim="800000"/>
            <a:headEnd/>
            <a:tailEnd/>
          </a:ln>
          <a:effectLst/>
        </p:spPr>
        <p:txBody>
          <a:bodyPr lIns="0" tIns="0" rIns="0" bIns="0">
            <a:spAutoFit/>
          </a:bodyPr>
          <a:lstStyle/>
          <a:p>
            <a:pPr algn="r">
              <a:lnSpc>
                <a:spcPct val="100000"/>
              </a:lnSpc>
              <a:spcBef>
                <a:spcPts val="300"/>
              </a:spcBef>
              <a:spcAft>
                <a:spcPts val="300"/>
              </a:spcAft>
              <a:defRPr/>
            </a:pPr>
            <a:fld id="{30C077F9-4744-4FFB-B4BA-922A61FCCDA5}" type="slidenum">
              <a:rPr lang="de-CH" sz="900">
                <a:latin typeface="Arial" charset="0"/>
              </a:rPr>
              <a:pPr algn="r">
                <a:lnSpc>
                  <a:spcPct val="100000"/>
                </a:lnSpc>
                <a:spcBef>
                  <a:spcPts val="300"/>
                </a:spcBef>
                <a:spcAft>
                  <a:spcPts val="300"/>
                </a:spcAft>
                <a:defRPr/>
              </a:pPr>
              <a:t>‹Nr.›</a:t>
            </a:fld>
            <a:r>
              <a:rPr lang="de-CH" sz="900" dirty="0">
                <a:latin typeface="Arial" charset="0"/>
              </a:rPr>
              <a:t> </a:t>
            </a:r>
          </a:p>
        </p:txBody>
      </p:sp>
      <p:sp>
        <p:nvSpPr>
          <p:cNvPr id="1058" name="AutoShape 34"/>
          <p:cNvSpPr>
            <a:spLocks noChangeArrowheads="1"/>
          </p:cNvSpPr>
          <p:nvPr/>
        </p:nvSpPr>
        <p:spPr bwMode="auto">
          <a:xfrm>
            <a:off x="1287035" y="6237525"/>
            <a:ext cx="6820950" cy="432000"/>
          </a:xfrm>
          <a:prstGeom prst="octagon">
            <a:avLst>
              <a:gd name="adj" fmla="val 0"/>
            </a:avLst>
          </a:prstGeom>
          <a:noFill/>
          <a:ln w="9525">
            <a:noFill/>
            <a:miter lim="800000"/>
            <a:headEnd/>
            <a:tailEnd/>
          </a:ln>
          <a:effectLst/>
        </p:spPr>
        <p:txBody>
          <a:bodyPr lIns="0" tIns="0" rIns="0" bIns="0">
            <a:noAutofit/>
          </a:bodyPr>
          <a:lstStyle/>
          <a:p>
            <a:pPr marL="0" marR="0" indent="0" algn="l" defTabSz="914400" rtl="0" eaLnBrk="0" fontAlgn="base" latinLnBrk="0" hangingPunct="0">
              <a:lnSpc>
                <a:spcPct val="100000"/>
              </a:lnSpc>
              <a:spcBef>
                <a:spcPts val="100"/>
              </a:spcBef>
              <a:spcAft>
                <a:spcPts val="100"/>
              </a:spcAft>
              <a:buClrTx/>
              <a:buSzTx/>
              <a:buFontTx/>
              <a:buNone/>
              <a:tabLst/>
              <a:defRPr/>
            </a:pPr>
            <a:r>
              <a:rPr lang="de-CH" sz="900" b="1" noProof="0" dirty="0" smtClean="0">
                <a:latin typeface="Arial" charset="0"/>
              </a:rPr>
              <a:t>« Altersvorsorge</a:t>
            </a:r>
            <a:r>
              <a:rPr lang="de-CH" sz="900" b="1" baseline="0" noProof="0" dirty="0" smtClean="0">
                <a:latin typeface="Arial" charset="0"/>
              </a:rPr>
              <a:t> </a:t>
            </a:r>
            <a:r>
              <a:rPr lang="de-CH" sz="900" b="1" baseline="0" noProof="0" dirty="0" smtClean="0">
                <a:latin typeface="Arial" charset="0"/>
              </a:rPr>
              <a:t>2020</a:t>
            </a:r>
            <a:r>
              <a:rPr lang="de-CH" sz="900" b="1" noProof="0" dirty="0" smtClean="0">
                <a:latin typeface="Arial" charset="0"/>
              </a:rPr>
              <a:t>» </a:t>
            </a:r>
            <a:r>
              <a:rPr lang="de-CH" sz="900" noProof="0" dirty="0" smtClean="0">
                <a:latin typeface="Arial" charset="0"/>
              </a:rPr>
              <a:t>| </a:t>
            </a:r>
            <a:r>
              <a:rPr lang="de-CH" sz="900" noProof="0" dirty="0" smtClean="0">
                <a:latin typeface="Arial" charset="0"/>
              </a:rPr>
              <a:t>Informationsveranstaltung</a:t>
            </a:r>
            <a:r>
              <a:rPr lang="de-CH" sz="900" baseline="0" noProof="0" dirty="0" smtClean="0">
                <a:latin typeface="Arial" charset="0"/>
              </a:rPr>
              <a:t> PKWAL, </a:t>
            </a:r>
            <a:r>
              <a:rPr lang="de-CH" sz="900" noProof="0" dirty="0" smtClean="0">
                <a:latin typeface="Arial" charset="0"/>
              </a:rPr>
              <a:t>Brig </a:t>
            </a:r>
            <a:r>
              <a:rPr lang="de-CH" sz="900" noProof="0" dirty="0" smtClean="0">
                <a:latin typeface="Arial" charset="0"/>
              </a:rPr>
              <a:t>| </a:t>
            </a:r>
            <a:r>
              <a:rPr lang="de-CH" sz="900" noProof="0" dirty="0" smtClean="0">
                <a:latin typeface="Arial" charset="0"/>
              </a:rPr>
              <a:t>26.4.2016</a:t>
            </a:r>
            <a:endParaRPr lang="de-CH" sz="900" noProof="0" dirty="0" smtClean="0">
              <a:latin typeface="Arial" charset="0"/>
            </a:endParaRPr>
          </a:p>
          <a:p>
            <a:pPr marL="0" marR="0" indent="0" algn="l" defTabSz="914400" rtl="0" eaLnBrk="0" fontAlgn="base" latinLnBrk="0" hangingPunct="0">
              <a:lnSpc>
                <a:spcPct val="100000"/>
              </a:lnSpc>
              <a:spcBef>
                <a:spcPts val="100"/>
              </a:spcBef>
              <a:spcAft>
                <a:spcPts val="100"/>
              </a:spcAft>
              <a:buClrTx/>
              <a:buSzTx/>
              <a:buFontTx/>
              <a:buNone/>
              <a:tabLst/>
              <a:defRPr/>
            </a:pPr>
            <a:r>
              <a:rPr lang="de-CH" sz="900" noProof="0" dirty="0" smtClean="0">
                <a:latin typeface="Arial" charset="0"/>
              </a:rPr>
              <a:t>Colette Nova, Bundesamt</a:t>
            </a:r>
            <a:r>
              <a:rPr lang="de-CH" sz="900" baseline="0" noProof="0" dirty="0" smtClean="0">
                <a:latin typeface="Arial" charset="0"/>
              </a:rPr>
              <a:t> </a:t>
            </a:r>
            <a:r>
              <a:rPr lang="de-CH" sz="900" baseline="0" noProof="0" dirty="0" smtClean="0">
                <a:latin typeface="Arial" charset="0"/>
              </a:rPr>
              <a:t>für Sozialversicherungen BSV</a:t>
            </a:r>
            <a:endParaRPr lang="de-CH" sz="900" i="1" noProof="0" dirty="0">
              <a:latin typeface="Arial" charset="0"/>
            </a:endParaRPr>
          </a:p>
        </p:txBody>
      </p:sp>
      <p:pic>
        <p:nvPicPr>
          <p:cNvPr id="1031" name="Picture 39" descr="Logo_col_wappen"/>
          <p:cNvPicPr>
            <a:picLocks noChangeAspect="1" noChangeArrowheads="1"/>
          </p:cNvPicPr>
          <p:nvPr/>
        </p:nvPicPr>
        <p:blipFill>
          <a:blip r:embed="rId9" cstate="print"/>
          <a:srcRect/>
          <a:stretch>
            <a:fillRect/>
          </a:stretch>
        </p:blipFill>
        <p:spPr bwMode="auto">
          <a:xfrm>
            <a:off x="378000" y="378000"/>
            <a:ext cx="266700" cy="304800"/>
          </a:xfrm>
          <a:prstGeom prst="rect">
            <a:avLst/>
          </a:prstGeom>
          <a:noFill/>
          <a:ln w="9525">
            <a:noFill/>
            <a:miter lim="800000"/>
            <a:headEnd/>
            <a:tailEnd/>
          </a:ln>
        </p:spPr>
      </p:pic>
      <p:sp>
        <p:nvSpPr>
          <p:cNvPr id="1064" name="Line 40"/>
          <p:cNvSpPr>
            <a:spLocks noChangeShapeType="1"/>
          </p:cNvSpPr>
          <p:nvPr/>
        </p:nvSpPr>
        <p:spPr bwMode="auto">
          <a:xfrm flipH="1">
            <a:off x="1296000" y="6166800"/>
            <a:ext cx="7488000" cy="0"/>
          </a:xfrm>
          <a:prstGeom prst="line">
            <a:avLst/>
          </a:prstGeom>
          <a:noFill/>
          <a:ln w="9525">
            <a:solidFill>
              <a:schemeClr val="tx1"/>
            </a:solidFill>
            <a:round/>
            <a:headEnd/>
            <a:tailEnd/>
          </a:ln>
          <a:effectLst/>
        </p:spPr>
        <p:txBody>
          <a:bodyPr/>
          <a:lstStyle/>
          <a:p>
            <a:pPr>
              <a:defRPr/>
            </a:pPr>
            <a:endParaRPr lang="de-CH"/>
          </a:p>
        </p:txBody>
      </p:sp>
      <p:sp>
        <p:nvSpPr>
          <p:cNvPr id="12" name="Textplatzhalter 11"/>
          <p:cNvSpPr>
            <a:spLocks noGrp="1"/>
          </p:cNvSpPr>
          <p:nvPr>
            <p:ph type="body" idx="1"/>
          </p:nvPr>
        </p:nvSpPr>
        <p:spPr>
          <a:xfrm>
            <a:off x="1296000" y="1584000"/>
            <a:ext cx="7488000" cy="4320000"/>
          </a:xfrm>
          <a:prstGeom prst="rect">
            <a:avLst/>
          </a:prstGeom>
        </p:spPr>
        <p:txBody>
          <a:bodyPr vert="horz" lIns="0" tIns="0" rIns="0" bIns="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p:pull/>
  </p:transition>
  <p:timing>
    <p:tnLst>
      <p:par>
        <p:cTn id="1" dur="indefinite" restart="never" nodeType="tmRoot"/>
      </p:par>
    </p:tnLst>
  </p:timing>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180000" indent="-180000" algn="l" rtl="0" eaLnBrk="0" fontAlgn="base" hangingPunct="0">
        <a:lnSpc>
          <a:spcPct val="120000"/>
        </a:lnSpc>
        <a:spcBef>
          <a:spcPts val="600"/>
        </a:spcBef>
        <a:spcAft>
          <a:spcPts val="0"/>
        </a:spcAft>
        <a:buChar char="•"/>
        <a:defRPr lang="de-CH" sz="2000" noProof="0" dirty="0" smtClean="0">
          <a:solidFill>
            <a:schemeClr val="tx1"/>
          </a:solidFill>
          <a:latin typeface="+mn-lt"/>
          <a:ea typeface="+mn-ea"/>
          <a:cs typeface="+mn-cs"/>
        </a:defRPr>
      </a:lvl1pPr>
      <a:lvl2pPr marL="540000" indent="-180000" algn="l" rtl="0" eaLnBrk="0" fontAlgn="base" hangingPunct="0">
        <a:lnSpc>
          <a:spcPct val="110000"/>
        </a:lnSpc>
        <a:spcBef>
          <a:spcPts val="600"/>
        </a:spcBef>
        <a:spcAft>
          <a:spcPts val="0"/>
        </a:spcAft>
        <a:buClr>
          <a:srgbClr val="595959"/>
        </a:buClr>
        <a:buChar char="•"/>
        <a:defRPr>
          <a:solidFill>
            <a:schemeClr val="tx1"/>
          </a:solidFill>
          <a:latin typeface="+mn-lt"/>
        </a:defRPr>
      </a:lvl2pPr>
      <a:lvl3pPr marL="720000" indent="-180000" algn="l" rtl="0" eaLnBrk="0" fontAlgn="base" hangingPunct="0">
        <a:lnSpc>
          <a:spcPct val="110000"/>
        </a:lnSpc>
        <a:spcBef>
          <a:spcPts val="600"/>
        </a:spcBef>
        <a:spcAft>
          <a:spcPts val="0"/>
        </a:spcAft>
        <a:buClr>
          <a:schemeClr val="bg2"/>
        </a:buClr>
        <a:buChar char="•"/>
        <a:defRPr>
          <a:solidFill>
            <a:schemeClr val="tx1"/>
          </a:solidFill>
          <a:latin typeface="+mn-lt"/>
        </a:defRPr>
      </a:lvl3pPr>
      <a:lvl4pPr marL="900000" indent="-180000" algn="l" rtl="0" eaLnBrk="0" fontAlgn="base" hangingPunct="0">
        <a:lnSpc>
          <a:spcPct val="110000"/>
        </a:lnSpc>
        <a:spcBef>
          <a:spcPts val="600"/>
        </a:spcBef>
        <a:spcAft>
          <a:spcPts val="0"/>
        </a:spcAft>
        <a:buClr>
          <a:schemeClr val="accent4">
            <a:lumMod val="50000"/>
            <a:lumOff val="50000"/>
          </a:schemeClr>
        </a:buClr>
        <a:buChar char="•"/>
        <a:defRPr>
          <a:solidFill>
            <a:schemeClr val="tx1"/>
          </a:solidFill>
          <a:latin typeface="+mn-lt"/>
        </a:defRPr>
      </a:lvl4pPr>
      <a:lvl5pPr marL="1080000" indent="-180000" algn="l" rtl="0" eaLnBrk="0" fontAlgn="base" hangingPunct="0">
        <a:lnSpc>
          <a:spcPct val="110000"/>
        </a:lnSpc>
        <a:spcBef>
          <a:spcPts val="600"/>
        </a:spcBef>
        <a:spcAft>
          <a:spcPts val="0"/>
        </a:spcAft>
        <a:buClr>
          <a:schemeClr val="accent4">
            <a:lumMod val="50000"/>
            <a:lumOff val="50000"/>
          </a:schemeClr>
        </a:buClr>
        <a:buChar char="•"/>
        <a:defRPr>
          <a:solidFill>
            <a:schemeClr val="tx1"/>
          </a:solidFill>
          <a:latin typeface="+mn-lt"/>
        </a:defRPr>
      </a:lvl5pPr>
      <a:lvl6pPr marL="2514600" indent="-228600" algn="l" rtl="0" fontAlgn="base">
        <a:spcBef>
          <a:spcPct val="20000"/>
        </a:spcBef>
        <a:spcAft>
          <a:spcPct val="20000"/>
        </a:spcAft>
        <a:buClr>
          <a:srgbClr val="DDDDDD"/>
        </a:buClr>
        <a:buChar char="•"/>
        <a:defRPr>
          <a:solidFill>
            <a:schemeClr val="tx1"/>
          </a:solidFill>
          <a:latin typeface="+mn-lt"/>
        </a:defRPr>
      </a:lvl6pPr>
      <a:lvl7pPr marL="2971800" indent="-228600" algn="l" rtl="0" fontAlgn="base">
        <a:spcBef>
          <a:spcPct val="20000"/>
        </a:spcBef>
        <a:spcAft>
          <a:spcPct val="20000"/>
        </a:spcAft>
        <a:buClr>
          <a:srgbClr val="DDDDDD"/>
        </a:buClr>
        <a:buChar char="•"/>
        <a:defRPr>
          <a:solidFill>
            <a:schemeClr val="tx1"/>
          </a:solidFill>
          <a:latin typeface="+mn-lt"/>
        </a:defRPr>
      </a:lvl7pPr>
      <a:lvl8pPr marL="3429000" indent="-228600" algn="l" rtl="0" fontAlgn="base">
        <a:spcBef>
          <a:spcPct val="20000"/>
        </a:spcBef>
        <a:spcAft>
          <a:spcPct val="20000"/>
        </a:spcAft>
        <a:buClr>
          <a:srgbClr val="DDDDDD"/>
        </a:buClr>
        <a:buChar char="•"/>
        <a:defRPr>
          <a:solidFill>
            <a:schemeClr val="tx1"/>
          </a:solidFill>
          <a:latin typeface="+mn-lt"/>
        </a:defRPr>
      </a:lvl8pPr>
      <a:lvl9pPr marL="3886200" indent="-228600" algn="l" rtl="0" fontAlgn="base">
        <a:spcBef>
          <a:spcPct val="20000"/>
        </a:spcBef>
        <a:spcAft>
          <a:spcPct val="20000"/>
        </a:spcAft>
        <a:buClr>
          <a:srgbClr val="DDDDDD"/>
        </a:buClr>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6000" y="1976375"/>
            <a:ext cx="7488000" cy="2520000"/>
          </a:xfrm>
        </p:spPr>
        <p:txBody>
          <a:bodyPr/>
          <a:lstStyle/>
          <a:p>
            <a:r>
              <a:rPr lang="de-CH" sz="4400" dirty="0" smtClean="0"/>
              <a:t>Altersvorsorge </a:t>
            </a:r>
            <a:r>
              <a:rPr lang="de-CH" sz="4400" dirty="0" smtClean="0"/>
              <a:t>2020</a:t>
            </a:r>
            <a:endParaRPr lang="de-CH" sz="4400" dirty="0" smtClean="0"/>
          </a:p>
        </p:txBody>
      </p:sp>
      <p:sp>
        <p:nvSpPr>
          <p:cNvPr id="3075" name="Rectangle 3"/>
          <p:cNvSpPr>
            <a:spLocks noGrp="1" noChangeArrowheads="1"/>
          </p:cNvSpPr>
          <p:nvPr>
            <p:ph type="subTitle" idx="1"/>
          </p:nvPr>
        </p:nvSpPr>
        <p:spPr>
          <a:xfrm>
            <a:off x="1276750" y="5229625"/>
            <a:ext cx="7488000" cy="1080000"/>
          </a:xfrm>
        </p:spPr>
        <p:txBody>
          <a:bodyPr>
            <a:normAutofit/>
          </a:bodyPr>
          <a:lstStyle/>
          <a:p>
            <a:r>
              <a:rPr lang="de-CH" sz="2000" dirty="0" smtClean="0"/>
              <a:t>Informationsveranstaltung PKWAL </a:t>
            </a:r>
            <a:r>
              <a:rPr lang="de-CH" sz="2000" dirty="0"/>
              <a:t>| </a:t>
            </a:r>
            <a:r>
              <a:rPr lang="de-CH" sz="2000" dirty="0" smtClean="0"/>
              <a:t>Brig</a:t>
            </a:r>
            <a:r>
              <a:rPr lang="de-CH" sz="2000" dirty="0" smtClean="0"/>
              <a:t> </a:t>
            </a:r>
            <a:r>
              <a:rPr lang="de-CH" sz="2000" dirty="0" smtClean="0"/>
              <a:t>| </a:t>
            </a:r>
            <a:r>
              <a:rPr lang="de-CH" sz="2000" dirty="0" smtClean="0"/>
              <a:t>26.4.2016</a:t>
            </a:r>
            <a:endParaRPr lang="de-CH" sz="2000" dirty="0" smtClean="0"/>
          </a:p>
          <a:p>
            <a:r>
              <a:rPr lang="de-CH" sz="2000" dirty="0" smtClean="0"/>
              <a:t>Colette Nova</a:t>
            </a:r>
            <a:r>
              <a:rPr lang="de-CH" sz="2000" dirty="0" smtClean="0"/>
              <a:t>, </a:t>
            </a:r>
            <a:r>
              <a:rPr lang="de-CH" sz="2000" dirty="0" smtClean="0"/>
              <a:t>Bundesamt für Sozialversicherungen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wichtigsten Elemente der Reform</a:t>
            </a:r>
            <a:endParaRPr lang="de-CH" dirty="0"/>
          </a:p>
        </p:txBody>
      </p:sp>
      <p:sp>
        <p:nvSpPr>
          <p:cNvPr id="3" name="Inhaltsplatzhalter 2"/>
          <p:cNvSpPr>
            <a:spLocks noGrp="1"/>
          </p:cNvSpPr>
          <p:nvPr>
            <p:ph sz="quarter" idx="10"/>
          </p:nvPr>
        </p:nvSpPr>
        <p:spPr/>
        <p:txBody>
          <a:bodyPr>
            <a:normAutofit/>
          </a:bodyPr>
          <a:lstStyle/>
          <a:p>
            <a:r>
              <a:rPr lang="de-CH" dirty="0" smtClean="0"/>
              <a:t>Referenzalter in der AHV und im BVG bei 65 harmonisieren</a:t>
            </a:r>
          </a:p>
          <a:p>
            <a:r>
              <a:rPr lang="de-CH" dirty="0" smtClean="0"/>
              <a:t>Individuelle Gestaltung der Pensionierung ermöglichen</a:t>
            </a:r>
          </a:p>
          <a:p>
            <a:r>
              <a:rPr lang="de-CH" dirty="0" smtClean="0"/>
              <a:t>Zusatzfinanzierung </a:t>
            </a:r>
            <a:r>
              <a:rPr lang="de-CH" dirty="0"/>
              <a:t>für die AHV zur Bewältigung der demographischen Entwicklung</a:t>
            </a:r>
          </a:p>
          <a:p>
            <a:r>
              <a:rPr lang="de-CH" dirty="0"/>
              <a:t>Anpassung des Mindestumwandlungssatzes an gewandelte versicherungstechnische Realitäten</a:t>
            </a:r>
          </a:p>
          <a:p>
            <a:r>
              <a:rPr lang="de-CH" dirty="0" smtClean="0"/>
              <a:t>Ausgleichsmassnahmen </a:t>
            </a:r>
            <a:r>
              <a:rPr lang="de-CH" dirty="0"/>
              <a:t>zum Erhalt des </a:t>
            </a:r>
            <a:r>
              <a:rPr lang="de-CH" dirty="0" smtClean="0"/>
              <a:t>Rentenniveaus</a:t>
            </a:r>
          </a:p>
          <a:p>
            <a:r>
              <a:rPr lang="de-CH" dirty="0" smtClean="0"/>
              <a:t>Verbesserung der Vorsorge für kleine Einkommen</a:t>
            </a:r>
            <a:endParaRPr lang="de-CH" dirty="0"/>
          </a:p>
          <a:p>
            <a:r>
              <a:rPr lang="de-CH" dirty="0"/>
              <a:t>Transparenz im Geschäft der Lebensversicherer mit der 2. Säule verbessern</a:t>
            </a:r>
          </a:p>
        </p:txBody>
      </p:sp>
    </p:spTree>
    <p:extLst>
      <p:ext uri="{BB962C8B-B14F-4D97-AF65-F5344CB8AC3E}">
        <p14:creationId xmlns:p14="http://schemas.microsoft.com/office/powerpoint/2010/main" val="3673077724"/>
      </p:ext>
    </p:extLst>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Referenzalter harmonisieren, Flexibilisierung verwirklichen</a:t>
            </a:r>
            <a:endParaRPr lang="de-CH" dirty="0"/>
          </a:p>
        </p:txBody>
      </p:sp>
      <p:sp>
        <p:nvSpPr>
          <p:cNvPr id="5" name="Inhaltsplatzhalter 4"/>
          <p:cNvSpPr>
            <a:spLocks noGrp="1"/>
          </p:cNvSpPr>
          <p:nvPr>
            <p:ph sz="quarter" idx="10"/>
          </p:nvPr>
        </p:nvSpPr>
        <p:spPr/>
        <p:txBody>
          <a:bodyPr>
            <a:normAutofit/>
          </a:bodyPr>
          <a:lstStyle/>
          <a:p>
            <a:r>
              <a:rPr lang="de-CH" dirty="0" smtClean="0"/>
              <a:t>Referenzalter </a:t>
            </a:r>
            <a:r>
              <a:rPr lang="de-CH" dirty="0"/>
              <a:t>65 für Frauen und Männer in AHV und BVG</a:t>
            </a:r>
          </a:p>
          <a:p>
            <a:pPr lvl="1"/>
            <a:r>
              <a:rPr lang="de-CH" dirty="0"/>
              <a:t>Erhöhung um drei Monate pro Jahr ab 2018</a:t>
            </a:r>
          </a:p>
          <a:p>
            <a:pPr lvl="2"/>
            <a:r>
              <a:rPr lang="de-CH" dirty="0" smtClean="0">
                <a:sym typeface="Wingdings" panose="05000000000000000000" pitchFamily="2" charset="2"/>
              </a:rPr>
              <a:t>Gleiches Referenzalter für Mann und Frau ab 2022</a:t>
            </a:r>
            <a:endParaRPr lang="de-CH" dirty="0" smtClean="0"/>
          </a:p>
          <a:p>
            <a:pPr lvl="1"/>
            <a:r>
              <a:rPr lang="de-CH" dirty="0" smtClean="0"/>
              <a:t>Erhöhung über 65 hinaus wäre beim Volk chancenlos</a:t>
            </a:r>
          </a:p>
          <a:p>
            <a:r>
              <a:rPr lang="de-CH" dirty="0" smtClean="0"/>
              <a:t>Flexibler </a:t>
            </a:r>
            <a:r>
              <a:rPr lang="de-CH" dirty="0"/>
              <a:t>R</a:t>
            </a:r>
            <a:r>
              <a:rPr lang="de-CH" dirty="0" smtClean="0"/>
              <a:t>entenbezug</a:t>
            </a:r>
            <a:endParaRPr lang="de-CH" dirty="0"/>
          </a:p>
          <a:p>
            <a:pPr lvl="1"/>
            <a:r>
              <a:rPr lang="de-CH" dirty="0" err="1"/>
              <a:t>Vorbezug</a:t>
            </a:r>
            <a:r>
              <a:rPr lang="de-CH" dirty="0"/>
              <a:t> ab 62 und Aufschub bis 70</a:t>
            </a:r>
          </a:p>
          <a:p>
            <a:pPr lvl="1"/>
            <a:r>
              <a:rPr lang="de-CH" dirty="0"/>
              <a:t>Teilrenten zwischen 20 und 80 Prozent</a:t>
            </a:r>
          </a:p>
          <a:p>
            <a:endParaRPr lang="de-CH" dirty="0">
              <a:ea typeface="+mn-ea"/>
              <a:cs typeface="+mn-cs"/>
            </a:endParaRPr>
          </a:p>
        </p:txBody>
      </p:sp>
    </p:spTree>
    <p:extLst>
      <p:ext uri="{BB962C8B-B14F-4D97-AF65-F5344CB8AC3E}">
        <p14:creationId xmlns:p14="http://schemas.microsoft.com/office/powerpoint/2010/main" val="2531488153"/>
      </p:ext>
    </p:extLst>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Zusatzfinanzierung </a:t>
            </a:r>
            <a:r>
              <a:rPr lang="de-CH" dirty="0" smtClean="0"/>
              <a:t>zur </a:t>
            </a:r>
            <a:r>
              <a:rPr lang="de-CH" dirty="0"/>
              <a:t>Bewältigung der demographischen Entwicklung</a:t>
            </a:r>
          </a:p>
        </p:txBody>
      </p:sp>
      <p:sp>
        <p:nvSpPr>
          <p:cNvPr id="5" name="Inhaltsplatzhalter 4"/>
          <p:cNvSpPr>
            <a:spLocks noGrp="1"/>
          </p:cNvSpPr>
          <p:nvPr>
            <p:ph sz="quarter" idx="10"/>
          </p:nvPr>
        </p:nvSpPr>
        <p:spPr/>
        <p:txBody>
          <a:bodyPr>
            <a:normAutofit/>
          </a:bodyPr>
          <a:lstStyle/>
          <a:p>
            <a:r>
              <a:rPr lang="de-CH" dirty="0" smtClean="0"/>
              <a:t>Erhöhung der Mehrwertsteuer um 1 Prozentpunkt</a:t>
            </a:r>
          </a:p>
          <a:p>
            <a:pPr lvl="1"/>
            <a:r>
              <a:rPr lang="de-CH" dirty="0" smtClean="0"/>
              <a:t>0,3% in 2018; 0,3% in 2021 und 0,4% in 2025</a:t>
            </a:r>
          </a:p>
          <a:p>
            <a:pPr marL="360000" lvl="1" indent="0">
              <a:buNone/>
            </a:pPr>
            <a:r>
              <a:rPr lang="de-CH" dirty="0" smtClean="0">
                <a:sym typeface="Wingdings" panose="05000000000000000000" pitchFamily="2" charset="2"/>
              </a:rPr>
              <a:t> </a:t>
            </a:r>
            <a:r>
              <a:rPr lang="de-CH" dirty="0" smtClean="0"/>
              <a:t>Zusatzeinnahmen </a:t>
            </a:r>
            <a:r>
              <a:rPr lang="de-CH" dirty="0"/>
              <a:t>von 3,6 Milliarden Franken im </a:t>
            </a:r>
            <a:r>
              <a:rPr lang="de-CH" dirty="0" smtClean="0"/>
              <a:t>Jahr ab 2025 </a:t>
            </a:r>
          </a:p>
          <a:p>
            <a:pPr marL="360000" lvl="1" indent="0">
              <a:buNone/>
            </a:pPr>
            <a:endParaRPr lang="de-CH" dirty="0"/>
          </a:p>
          <a:p>
            <a:r>
              <a:rPr lang="de-CH" dirty="0" smtClean="0"/>
              <a:t>Voller Ertrag </a:t>
            </a:r>
            <a:r>
              <a:rPr lang="de-CH" dirty="0"/>
              <a:t>aus dem </a:t>
            </a:r>
            <a:r>
              <a:rPr lang="de-CH" dirty="0" err="1"/>
              <a:t>Demografieprozent</a:t>
            </a:r>
            <a:r>
              <a:rPr lang="de-CH" dirty="0"/>
              <a:t> </a:t>
            </a:r>
            <a:r>
              <a:rPr lang="de-CH" dirty="0" smtClean="0"/>
              <a:t>an </a:t>
            </a:r>
            <a:r>
              <a:rPr lang="de-CH" dirty="0"/>
              <a:t>die </a:t>
            </a:r>
            <a:r>
              <a:rPr lang="de-CH" dirty="0" smtClean="0"/>
              <a:t>AHV</a:t>
            </a:r>
          </a:p>
          <a:p>
            <a:pPr lvl="1"/>
            <a:r>
              <a:rPr lang="de-CH" dirty="0"/>
              <a:t>H</a:t>
            </a:r>
            <a:r>
              <a:rPr lang="de-CH" dirty="0" smtClean="0"/>
              <a:t>eute : 17% gehen in die Bundeskasse  </a:t>
            </a:r>
          </a:p>
          <a:p>
            <a:pPr marL="360000" lvl="1" indent="0">
              <a:buNone/>
            </a:pPr>
            <a:r>
              <a:rPr lang="de-CH" dirty="0" smtClean="0">
                <a:sym typeface="Wingdings" panose="05000000000000000000" pitchFamily="2" charset="2"/>
              </a:rPr>
              <a:t> </a:t>
            </a:r>
            <a:r>
              <a:rPr lang="de-CH" dirty="0">
                <a:sym typeface="Wingdings" panose="05000000000000000000" pitchFamily="2" charset="2"/>
              </a:rPr>
              <a:t>Zusatzeinnahmen</a:t>
            </a:r>
            <a:r>
              <a:rPr lang="de-CH" dirty="0" smtClean="0">
                <a:sym typeface="Wingdings" panose="05000000000000000000" pitchFamily="2" charset="2"/>
              </a:rPr>
              <a:t> von 620 Millionen Franken im Jahr</a:t>
            </a:r>
            <a:endParaRPr lang="de-CH" dirty="0"/>
          </a:p>
          <a:p>
            <a:pPr lvl="1"/>
            <a:endParaRPr lang="de-CH" dirty="0" smtClean="0"/>
          </a:p>
        </p:txBody>
      </p:sp>
    </p:spTree>
    <p:extLst>
      <p:ext uri="{BB962C8B-B14F-4D97-AF65-F5344CB8AC3E}">
        <p14:creationId xmlns:p14="http://schemas.microsoft.com/office/powerpoint/2010/main" val="3126781287"/>
      </p:ext>
    </p:extLst>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p:cNvGraphicFramePr>
            <a:graphicFrameLocks noChangeAspect="1"/>
          </p:cNvGraphicFramePr>
          <p:nvPr/>
        </p:nvGraphicFramePr>
        <p:xfrm>
          <a:off x="936000" y="1224000"/>
          <a:ext cx="8112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el 3"/>
          <p:cNvSpPr>
            <a:spLocks noGrp="1"/>
          </p:cNvSpPr>
          <p:nvPr>
            <p:ph type="title"/>
          </p:nvPr>
        </p:nvSpPr>
        <p:spPr/>
        <p:txBody>
          <a:bodyPr/>
          <a:lstStyle/>
          <a:p>
            <a:r>
              <a:rPr lang="de-CH" dirty="0" smtClean="0"/>
              <a:t>Ohne Kompensationsmassnahmen gibt es keinen tieferen Umwandlungssatz</a:t>
            </a:r>
            <a:endParaRPr lang="de-CH" dirty="0"/>
          </a:p>
        </p:txBody>
      </p:sp>
      <p:sp>
        <p:nvSpPr>
          <p:cNvPr id="8" name="Textfeld 7"/>
          <p:cNvSpPr txBox="1"/>
          <p:nvPr/>
        </p:nvSpPr>
        <p:spPr>
          <a:xfrm>
            <a:off x="1296000" y="5893350"/>
            <a:ext cx="4320000" cy="261610"/>
          </a:xfrm>
          <a:prstGeom prst="rect">
            <a:avLst/>
          </a:prstGeom>
          <a:noFill/>
        </p:spPr>
        <p:txBody>
          <a:bodyPr wrap="square" rtlCol="0">
            <a:spAutoFit/>
          </a:bodyPr>
          <a:lstStyle/>
          <a:p>
            <a:r>
              <a:rPr lang="de-CH" sz="1050" i="1" dirty="0" smtClean="0">
                <a:latin typeface="+mn-lt"/>
              </a:rPr>
              <a:t>Quelle: Vox-Analyse der Volksabstimmung vom 10.3.2010 </a:t>
            </a:r>
            <a:endParaRPr lang="de-CH" sz="1050" i="1" dirty="0">
              <a:latin typeface="+mn-lt"/>
            </a:endParaRPr>
          </a:p>
        </p:txBody>
      </p:sp>
      <p:sp>
        <p:nvSpPr>
          <p:cNvPr id="16" name="Ellipse 15"/>
          <p:cNvSpPr/>
          <p:nvPr/>
        </p:nvSpPr>
        <p:spPr bwMode="auto">
          <a:xfrm>
            <a:off x="3600450" y="2419349"/>
            <a:ext cx="933450" cy="866775"/>
          </a:xfrm>
          <a:prstGeom prst="ellipse">
            <a:avLst/>
          </a:prstGeom>
          <a:solidFill>
            <a:schemeClr val="accent6">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45866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500"/>
                                  </p:stCondLst>
                                  <p:iterate type="lt">
                                    <p:tmPct val="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Mindestumwandlungssatz senken,</a:t>
            </a:r>
            <a:br>
              <a:rPr lang="de-CH" dirty="0" smtClean="0"/>
            </a:br>
            <a:r>
              <a:rPr lang="de-CH" dirty="0" smtClean="0"/>
              <a:t>aber Leistungsniveau in der BV halten</a:t>
            </a:r>
            <a:endParaRPr lang="de-CH" dirty="0"/>
          </a:p>
        </p:txBody>
      </p:sp>
      <p:sp>
        <p:nvSpPr>
          <p:cNvPr id="4" name="Inhaltsplatzhalter 3"/>
          <p:cNvSpPr>
            <a:spLocks noGrp="1"/>
          </p:cNvSpPr>
          <p:nvPr>
            <p:ph sz="quarter" idx="10"/>
          </p:nvPr>
        </p:nvSpPr>
        <p:spPr/>
        <p:txBody>
          <a:bodyPr>
            <a:normAutofit lnSpcReduction="10000"/>
          </a:bodyPr>
          <a:lstStyle/>
          <a:p>
            <a:r>
              <a:rPr lang="de-CH" dirty="0" smtClean="0"/>
              <a:t>Herabsetzung von 6,8 auf 6,0 % in vier jährlichen Schritten</a:t>
            </a:r>
          </a:p>
          <a:p>
            <a:r>
              <a:rPr lang="de-CH" dirty="0" smtClean="0"/>
              <a:t>Ausgleichmassnahmen zu dieser Senkung und Verbesserung der Vorsorge für kleine Einkommen</a:t>
            </a:r>
          </a:p>
          <a:p>
            <a:pPr marL="450850" lvl="1" indent="-179388">
              <a:lnSpc>
                <a:spcPct val="120000"/>
              </a:lnSpc>
              <a:buClr>
                <a:schemeClr val="bg1">
                  <a:lumMod val="65000"/>
                </a:schemeClr>
              </a:buClr>
              <a:buFont typeface="Arial" pitchFamily="34" charset="0"/>
              <a:buChar char="•"/>
            </a:pPr>
            <a:r>
              <a:rPr lang="de-CH" dirty="0" smtClean="0"/>
              <a:t>BVG : leichte Senkung </a:t>
            </a:r>
            <a:r>
              <a:rPr lang="de-CH" sz="1800" dirty="0" smtClean="0"/>
              <a:t>des Koordinationsabzugs, Beiträge ab dem 21. Altersjahr, neue Staffelung der Altersgutschriften</a:t>
            </a:r>
          </a:p>
          <a:p>
            <a:pPr marL="450850" lvl="1" indent="-179388">
              <a:lnSpc>
                <a:spcPct val="120000"/>
              </a:lnSpc>
              <a:buClr>
                <a:schemeClr val="bg1">
                  <a:lumMod val="65000"/>
                </a:schemeClr>
              </a:buClr>
              <a:buFont typeface="Arial" pitchFamily="34" charset="0"/>
              <a:buChar char="•"/>
            </a:pPr>
            <a:r>
              <a:rPr lang="de-CH" dirty="0" smtClean="0"/>
              <a:t>AHV : Zuschlag auf die neuen Renten (70 Fr</a:t>
            </a:r>
            <a:r>
              <a:rPr lang="de-CH" dirty="0"/>
              <a:t>.) </a:t>
            </a:r>
            <a:r>
              <a:rPr lang="de-CH" dirty="0" smtClean="0"/>
              <a:t>und </a:t>
            </a:r>
            <a:r>
              <a:rPr lang="de-CH" dirty="0"/>
              <a:t>Erhöhung des Plafonds für Ehepaare (</a:t>
            </a:r>
            <a:r>
              <a:rPr lang="de-CH" dirty="0" smtClean="0"/>
              <a:t>226 Fr.) finanziert durch eine Erhöhung der Lohnbeiträge (0,3%)  </a:t>
            </a:r>
            <a:r>
              <a:rPr lang="de-CH" sz="1800" dirty="0" smtClean="0"/>
              <a:t> </a:t>
            </a:r>
            <a:endParaRPr lang="de-CH" sz="1800" dirty="0"/>
          </a:p>
          <a:p>
            <a:r>
              <a:rPr lang="de-CH" dirty="0" smtClean="0"/>
              <a:t>Kurzfristige </a:t>
            </a:r>
            <a:r>
              <a:rPr lang="de-CH" dirty="0"/>
              <a:t>Sonderlösung für die </a:t>
            </a:r>
            <a:r>
              <a:rPr lang="de-CH" dirty="0" smtClean="0"/>
              <a:t>Übergangsgeneration (Versicherte über 50 Jahre)</a:t>
            </a:r>
            <a:endParaRPr lang="de-CH" dirty="0"/>
          </a:p>
          <a:p>
            <a:pPr marL="441325" lvl="1" indent="-179388">
              <a:buClr>
                <a:schemeClr val="bg1">
                  <a:lumMod val="65000"/>
                </a:schemeClr>
              </a:buClr>
            </a:pPr>
            <a:r>
              <a:rPr lang="de-CH" dirty="0" smtClean="0"/>
              <a:t>Einmalige Kapitalzuschüsse des Sicherheitsfonds verhindern die Senkung des Rentenniveaus</a:t>
            </a:r>
          </a:p>
          <a:p>
            <a:pPr lvl="1"/>
            <a:endParaRPr lang="de-CH" dirty="0" smtClean="0"/>
          </a:p>
        </p:txBody>
      </p:sp>
    </p:spTree>
    <p:extLst>
      <p:ext uri="{BB962C8B-B14F-4D97-AF65-F5344CB8AC3E}">
        <p14:creationId xmlns:p14="http://schemas.microsoft.com/office/powerpoint/2010/main" val="4262711442"/>
      </p:ext>
    </p:extLst>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Verbesserung der Altersvorsorge über einen Zuschlag auf der AHV-Rente</a:t>
            </a:r>
            <a:endParaRPr lang="de-CH" dirty="0"/>
          </a:p>
        </p:txBody>
      </p:sp>
      <p:graphicFrame>
        <p:nvGraphicFramePr>
          <p:cNvPr id="4" name="Diagramm 3"/>
          <p:cNvGraphicFramePr>
            <a:graphicFrameLocks/>
          </p:cNvGraphicFramePr>
          <p:nvPr>
            <p:extLst>
              <p:ext uri="{D42A27DB-BD31-4B8C-83A1-F6EECF244321}">
                <p14:modId xmlns:p14="http://schemas.microsoft.com/office/powerpoint/2010/main" val="650697869"/>
              </p:ext>
            </p:extLst>
          </p:nvPr>
        </p:nvGraphicFramePr>
        <p:xfrm>
          <a:off x="1296000" y="1512000"/>
          <a:ext cx="756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3116155"/>
      </p:ext>
    </p:extLst>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Zuschlag auf die AHV-Rente und Erhöhung des Plafonds für Ehepaare</a:t>
            </a:r>
            <a:endParaRPr lang="de-CH" dirty="0"/>
          </a:p>
        </p:txBody>
      </p:sp>
      <p:graphicFrame>
        <p:nvGraphicFramePr>
          <p:cNvPr id="5" name="Diagramm 4"/>
          <p:cNvGraphicFramePr>
            <a:graphicFrameLocks/>
          </p:cNvGraphicFramePr>
          <p:nvPr>
            <p:extLst>
              <p:ext uri="{D42A27DB-BD31-4B8C-83A1-F6EECF244321}">
                <p14:modId xmlns:p14="http://schemas.microsoft.com/office/powerpoint/2010/main" val="2767612654"/>
              </p:ext>
            </p:extLst>
          </p:nvPr>
        </p:nvGraphicFramePr>
        <p:xfrm>
          <a:off x="1296000" y="1512000"/>
          <a:ext cx="756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Pfeil nach oben 5"/>
          <p:cNvSpPr/>
          <p:nvPr/>
        </p:nvSpPr>
        <p:spPr bwMode="auto">
          <a:xfrm>
            <a:off x="6581421" y="2999043"/>
            <a:ext cx="609601" cy="1832601"/>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1600" b="0" i="0" u="none" strike="noStrike" cap="none" normalizeH="0" baseline="0" dirty="0" smtClean="0">
                <a:ln>
                  <a:noFill/>
                </a:ln>
                <a:solidFill>
                  <a:schemeClr val="tx1"/>
                </a:solidFill>
                <a:effectLst/>
                <a:latin typeface="Times" pitchFamily="18" charset="0"/>
              </a:rPr>
              <a:t>Erhöhung Plafonds</a:t>
            </a:r>
          </a:p>
        </p:txBody>
      </p:sp>
      <p:sp>
        <p:nvSpPr>
          <p:cNvPr id="7" name="Pfeil nach oben 6"/>
          <p:cNvSpPr/>
          <p:nvPr/>
        </p:nvSpPr>
        <p:spPr bwMode="auto">
          <a:xfrm rot="10800000">
            <a:off x="2336799" y="1490131"/>
            <a:ext cx="609601" cy="1929131"/>
          </a:xfrm>
          <a:prstGeom prst="upArrow">
            <a:avLst/>
          </a:prstGeom>
          <a:solidFill>
            <a:srgbClr val="FFFF00"/>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1600" b="0" i="0" u="none" strike="noStrike" cap="none" normalizeH="0" baseline="0" dirty="0" smtClean="0">
                <a:ln>
                  <a:noFill/>
                </a:ln>
                <a:solidFill>
                  <a:schemeClr val="tx1"/>
                </a:solidFill>
                <a:effectLst/>
                <a:latin typeface="Times" pitchFamily="18" charset="0"/>
              </a:rPr>
              <a:t>Doppelter Zuschlag</a:t>
            </a:r>
          </a:p>
        </p:txBody>
      </p:sp>
    </p:spTree>
    <p:extLst>
      <p:ext uri="{BB962C8B-B14F-4D97-AF65-F5344CB8AC3E}">
        <p14:creationId xmlns:p14="http://schemas.microsoft.com/office/powerpoint/2010/main" val="1094531385"/>
      </p:ext>
    </p:extLst>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Wirkung des höheren Plafonds für Ehepaare gemäss SR</a:t>
            </a:r>
            <a:endParaRPr lang="de-CH" dirty="0"/>
          </a:p>
        </p:txBody>
      </p:sp>
      <p:graphicFrame>
        <p:nvGraphicFramePr>
          <p:cNvPr id="4" name="Inhaltsplatzhalter 3"/>
          <p:cNvGraphicFramePr>
            <a:graphicFrameLocks noGrp="1"/>
          </p:cNvGraphicFramePr>
          <p:nvPr>
            <p:ph sz="quarter" idx="10"/>
            <p:extLst>
              <p:ext uri="{D42A27DB-BD31-4B8C-83A1-F6EECF244321}">
                <p14:modId xmlns:p14="http://schemas.microsoft.com/office/powerpoint/2010/main" val="824756636"/>
              </p:ext>
            </p:extLst>
          </p:nvPr>
        </p:nvGraphicFramePr>
        <p:xfrm>
          <a:off x="1295400" y="1584325"/>
          <a:ext cx="7488240" cy="4159182"/>
        </p:xfrm>
        <a:graphic>
          <a:graphicData uri="http://schemas.openxmlformats.org/drawingml/2006/table">
            <a:tbl>
              <a:tblPr firstRow="1" bandRow="1">
                <a:tableStyleId>{5C22544A-7EE6-4342-B048-85BDC9FD1C3A}</a:tableStyleId>
              </a:tblPr>
              <a:tblGrid>
                <a:gridCol w="2276475"/>
                <a:gridCol w="1737255"/>
                <a:gridCol w="1737255"/>
                <a:gridCol w="1737255"/>
              </a:tblGrid>
              <a:tr h="1325130">
                <a:tc>
                  <a:txBody>
                    <a:bodyPr/>
                    <a:lstStyle/>
                    <a:p>
                      <a:pPr algn="ctr"/>
                      <a:endParaRPr lang="de-CH" sz="1800" i="1" dirty="0"/>
                    </a:p>
                  </a:txBody>
                  <a:tcPr marL="108000" marR="108000" marT="72000" marB="72000" anchor="ctr"/>
                </a:tc>
                <a:tc>
                  <a:txBody>
                    <a:bodyPr/>
                    <a:lstStyle/>
                    <a:p>
                      <a:pPr algn="ctr"/>
                      <a:r>
                        <a:rPr lang="de-CH" i="1" dirty="0" smtClean="0"/>
                        <a:t>Maximale AHV-Rente</a:t>
                      </a:r>
                      <a:endParaRPr lang="de-CH" i="1" dirty="0"/>
                    </a:p>
                  </a:txBody>
                  <a:tcPr marL="108000" marR="108000" marT="72000" marB="72000" anchor="ctr"/>
                </a:tc>
                <a:tc>
                  <a:txBody>
                    <a:bodyPr/>
                    <a:lstStyle/>
                    <a:p>
                      <a:pPr algn="ctr"/>
                      <a:r>
                        <a:rPr lang="de-CH" i="1" dirty="0" smtClean="0"/>
                        <a:t>Plafonierung für Ehepaare</a:t>
                      </a:r>
                      <a:r>
                        <a:rPr lang="de-CH" i="1" baseline="0" dirty="0" smtClean="0"/>
                        <a:t/>
                      </a:r>
                      <a:br>
                        <a:rPr lang="de-CH" i="1" baseline="0" dirty="0" smtClean="0"/>
                      </a:br>
                      <a:r>
                        <a:rPr lang="de-CH" i="1" baseline="0" dirty="0" smtClean="0"/>
                        <a:t>in Prozent</a:t>
                      </a:r>
                      <a:endParaRPr lang="de-CH" i="1" dirty="0" smtClean="0"/>
                    </a:p>
                  </a:txBody>
                  <a:tcPr marL="108000" marR="108000" marT="72000" marB="72000" anchor="ctr"/>
                </a:tc>
                <a:tc>
                  <a:txBody>
                    <a:bodyPr/>
                    <a:lstStyle/>
                    <a:p>
                      <a:pPr algn="ctr"/>
                      <a:r>
                        <a:rPr lang="de-CH" i="1" dirty="0" smtClean="0"/>
                        <a:t>Summe der plafonierten</a:t>
                      </a:r>
                      <a:r>
                        <a:rPr lang="de-CH" i="1" baseline="0" dirty="0" smtClean="0"/>
                        <a:t> Renten</a:t>
                      </a:r>
                      <a:endParaRPr lang="de-CH" i="1" dirty="0"/>
                    </a:p>
                  </a:txBody>
                  <a:tcPr marL="108000" marR="108000" marT="72000" marB="72000" anchor="ctr"/>
                </a:tc>
              </a:tr>
              <a:tr h="944684">
                <a:tc>
                  <a:txBody>
                    <a:bodyPr/>
                    <a:lstStyle/>
                    <a:p>
                      <a:r>
                        <a:rPr lang="de-CH" sz="1800" dirty="0" smtClean="0"/>
                        <a:t>Geltende Regelung</a:t>
                      </a:r>
                      <a:endParaRPr lang="de-CH" sz="1800" dirty="0"/>
                    </a:p>
                  </a:txBody>
                  <a:tcPr marL="108000" marR="108000" marT="72000" marB="72000" anchor="ctr"/>
                </a:tc>
                <a:tc>
                  <a:txBody>
                    <a:bodyPr/>
                    <a:lstStyle/>
                    <a:p>
                      <a:pPr algn="r"/>
                      <a:r>
                        <a:rPr lang="de-CH" sz="2000" dirty="0" smtClean="0"/>
                        <a:t>2</a:t>
                      </a:r>
                      <a:r>
                        <a:rPr lang="de-CH" sz="2000" baseline="0" dirty="0" smtClean="0"/>
                        <a:t> 350.--</a:t>
                      </a:r>
                      <a:endParaRPr lang="de-CH" sz="2000" dirty="0"/>
                    </a:p>
                  </a:txBody>
                  <a:tcPr marL="108000" marR="108000" marT="72000" marB="72000" anchor="ctr"/>
                </a:tc>
                <a:tc>
                  <a:txBody>
                    <a:bodyPr/>
                    <a:lstStyle/>
                    <a:p>
                      <a:pPr algn="r"/>
                      <a:r>
                        <a:rPr lang="de-CH" sz="2000" dirty="0" smtClean="0"/>
                        <a:t>x 150 %</a:t>
                      </a:r>
                      <a:endParaRPr lang="de-CH" sz="2000" dirty="0"/>
                    </a:p>
                  </a:txBody>
                  <a:tcPr marL="108000" marR="108000" marT="72000" marB="72000" anchor="ctr"/>
                </a:tc>
                <a:tc>
                  <a:txBody>
                    <a:bodyPr/>
                    <a:lstStyle/>
                    <a:p>
                      <a:pPr algn="r"/>
                      <a:r>
                        <a:rPr lang="de-CH" sz="2000" dirty="0" smtClean="0"/>
                        <a:t>= 3 525 .--</a:t>
                      </a:r>
                      <a:endParaRPr lang="de-CH" sz="2000" dirty="0"/>
                    </a:p>
                  </a:txBody>
                  <a:tcPr marL="108000" marR="108000" marT="72000" marB="72000" anchor="ctr"/>
                </a:tc>
              </a:tr>
              <a:tr h="944684">
                <a:tc>
                  <a:txBody>
                    <a:bodyPr/>
                    <a:lstStyle/>
                    <a:p>
                      <a:r>
                        <a:rPr lang="de-CH" sz="1800" dirty="0" smtClean="0"/>
                        <a:t>Altersvorsorge</a:t>
                      </a:r>
                      <a:r>
                        <a:rPr lang="de-CH" sz="1800" baseline="0" dirty="0" smtClean="0"/>
                        <a:t> 2020 (gemäss SR)</a:t>
                      </a:r>
                      <a:endParaRPr lang="de-CH" sz="1800" dirty="0"/>
                    </a:p>
                  </a:txBody>
                  <a:tcPr marL="108000" marR="108000" marT="72000" marB="72000" anchor="ctr"/>
                </a:tc>
                <a:tc>
                  <a:txBody>
                    <a:bodyPr/>
                    <a:lstStyle/>
                    <a:p>
                      <a:pPr algn="r"/>
                      <a:r>
                        <a:rPr lang="de-CH" sz="2000" baseline="0" dirty="0" smtClean="0">
                          <a:solidFill>
                            <a:schemeClr val="accent2"/>
                          </a:solidFill>
                        </a:rPr>
                        <a:t>+      70.--</a:t>
                      </a:r>
                      <a:br>
                        <a:rPr lang="de-CH" sz="2000" baseline="0" dirty="0" smtClean="0">
                          <a:solidFill>
                            <a:schemeClr val="accent2"/>
                          </a:solidFill>
                        </a:rPr>
                      </a:br>
                      <a:r>
                        <a:rPr lang="de-CH" sz="2000" baseline="0" dirty="0" smtClean="0"/>
                        <a:t>= 2 420.--</a:t>
                      </a:r>
                      <a:endParaRPr lang="de-CH" sz="2000" dirty="0"/>
                    </a:p>
                  </a:txBody>
                  <a:tcPr marL="108000" marR="108000" marT="72000" marB="72000" anchor="ctr"/>
                </a:tc>
                <a:tc>
                  <a:txBody>
                    <a:bodyPr/>
                    <a:lstStyle/>
                    <a:p>
                      <a:pPr algn="r"/>
                      <a:r>
                        <a:rPr lang="de-CH" sz="2000" dirty="0" smtClean="0">
                          <a:solidFill>
                            <a:schemeClr val="accent2"/>
                          </a:solidFill>
                        </a:rPr>
                        <a:t/>
                      </a:r>
                      <a:br>
                        <a:rPr lang="de-CH" sz="2000" dirty="0" smtClean="0">
                          <a:solidFill>
                            <a:schemeClr val="accent2"/>
                          </a:solidFill>
                        </a:rPr>
                      </a:br>
                      <a:r>
                        <a:rPr lang="de-CH" sz="2000" dirty="0" smtClean="0">
                          <a:solidFill>
                            <a:schemeClr val="accent2"/>
                          </a:solidFill>
                        </a:rPr>
                        <a:t>x 155 %</a:t>
                      </a:r>
                      <a:endParaRPr lang="de-CH" sz="2000" dirty="0">
                        <a:solidFill>
                          <a:schemeClr val="accent2"/>
                        </a:solidFill>
                      </a:endParaRPr>
                    </a:p>
                  </a:txBody>
                  <a:tcPr marL="108000" marR="108000" marT="72000" marB="72000" anchor="ctr"/>
                </a:tc>
                <a:tc>
                  <a:txBody>
                    <a:bodyPr/>
                    <a:lstStyle/>
                    <a:p>
                      <a:pPr algn="r"/>
                      <a:r>
                        <a:rPr lang="de-CH" sz="2000" dirty="0" smtClean="0"/>
                        <a:t/>
                      </a:r>
                      <a:br>
                        <a:rPr lang="de-CH" sz="2000" dirty="0" smtClean="0"/>
                      </a:br>
                      <a:r>
                        <a:rPr lang="de-CH" sz="2000" dirty="0" smtClean="0"/>
                        <a:t>= 3 751.--</a:t>
                      </a:r>
                      <a:endParaRPr lang="de-CH" sz="2000" dirty="0"/>
                    </a:p>
                  </a:txBody>
                  <a:tcPr marL="108000" marR="108000" marT="72000" marB="72000" anchor="ctr"/>
                </a:tc>
              </a:tr>
              <a:tr h="944684">
                <a:tc>
                  <a:txBody>
                    <a:bodyPr/>
                    <a:lstStyle/>
                    <a:p>
                      <a:r>
                        <a:rPr lang="de-CH" sz="1800" b="1" dirty="0" smtClean="0"/>
                        <a:t>Differenz</a:t>
                      </a:r>
                      <a:endParaRPr lang="de-CH" sz="1800" b="1" dirty="0"/>
                    </a:p>
                  </a:txBody>
                  <a:tcPr marL="108000" marR="108000" marT="72000" marB="72000" anchor="ctr"/>
                </a:tc>
                <a:tc>
                  <a:txBody>
                    <a:bodyPr/>
                    <a:lstStyle/>
                    <a:p>
                      <a:pPr algn="r"/>
                      <a:endParaRPr lang="de-CH" sz="2000" b="1" dirty="0"/>
                    </a:p>
                  </a:txBody>
                  <a:tcPr marL="108000" marR="108000" marT="72000" marB="72000" anchor="ctr"/>
                </a:tc>
                <a:tc>
                  <a:txBody>
                    <a:bodyPr/>
                    <a:lstStyle/>
                    <a:p>
                      <a:pPr algn="r"/>
                      <a:endParaRPr lang="de-CH" sz="2000" b="1" dirty="0"/>
                    </a:p>
                  </a:txBody>
                  <a:tcPr marL="108000" marR="108000" marT="72000" marB="72000" anchor="ctr"/>
                </a:tc>
                <a:tc>
                  <a:txBody>
                    <a:bodyPr/>
                    <a:lstStyle/>
                    <a:p>
                      <a:pPr algn="r"/>
                      <a:r>
                        <a:rPr lang="de-CH" sz="2000" b="1" dirty="0" smtClean="0">
                          <a:solidFill>
                            <a:schemeClr val="accent2"/>
                          </a:solidFill>
                        </a:rPr>
                        <a:t>+ 226.--</a:t>
                      </a:r>
                      <a:endParaRPr lang="de-CH" sz="2000" b="1" dirty="0">
                        <a:solidFill>
                          <a:schemeClr val="accent2"/>
                        </a:solidFill>
                      </a:endParaRPr>
                    </a:p>
                  </a:txBody>
                  <a:tcPr marL="108000" marR="108000" marT="72000" marB="72000" anchor="ctr"/>
                </a:tc>
              </a:tr>
            </a:tbl>
          </a:graphicData>
        </a:graphic>
      </p:graphicFrame>
      <p:sp>
        <p:nvSpPr>
          <p:cNvPr id="3" name="Textfeld 2"/>
          <p:cNvSpPr txBox="1"/>
          <p:nvPr/>
        </p:nvSpPr>
        <p:spPr>
          <a:xfrm>
            <a:off x="4470259" y="1214993"/>
            <a:ext cx="4313381" cy="369332"/>
          </a:xfrm>
          <a:prstGeom prst="rect">
            <a:avLst/>
          </a:prstGeom>
          <a:noFill/>
        </p:spPr>
        <p:txBody>
          <a:bodyPr wrap="square" lIns="0" rIns="0" rtlCol="0">
            <a:spAutoFit/>
          </a:bodyPr>
          <a:lstStyle/>
          <a:p>
            <a:pPr algn="r"/>
            <a:r>
              <a:rPr lang="de-CH" sz="1800" dirty="0" smtClean="0">
                <a:latin typeface="+mn-lt"/>
              </a:rPr>
              <a:t>Franken pro Monat</a:t>
            </a:r>
            <a:endParaRPr lang="de-CH" sz="1800" dirty="0">
              <a:latin typeface="+mn-lt"/>
            </a:endParaRPr>
          </a:p>
        </p:txBody>
      </p:sp>
    </p:spTree>
    <p:extLst>
      <p:ext uri="{BB962C8B-B14F-4D97-AF65-F5344CB8AC3E}">
        <p14:creationId xmlns:p14="http://schemas.microsoft.com/office/powerpoint/2010/main" val="1115864580"/>
      </p:ext>
    </p:extLst>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295999" y="306000"/>
            <a:ext cx="7608304" cy="1008063"/>
          </a:xfrm>
        </p:spPr>
        <p:txBody>
          <a:bodyPr/>
          <a:lstStyle/>
          <a:p>
            <a:r>
              <a:rPr lang="de-CH" dirty="0" smtClean="0"/>
              <a:t>Massnahmen für die Verbesserung der Transparenz in der beruflichen Vorsorge</a:t>
            </a:r>
            <a:endParaRPr lang="de-CH" dirty="0"/>
          </a:p>
        </p:txBody>
      </p:sp>
      <p:sp>
        <p:nvSpPr>
          <p:cNvPr id="8" name="Textfeld 7"/>
          <p:cNvSpPr txBox="1"/>
          <p:nvPr/>
        </p:nvSpPr>
        <p:spPr>
          <a:xfrm>
            <a:off x="1296000" y="5759999"/>
            <a:ext cx="4320000" cy="330072"/>
          </a:xfrm>
          <a:prstGeom prst="rect">
            <a:avLst/>
          </a:prstGeom>
          <a:noFill/>
        </p:spPr>
        <p:txBody>
          <a:bodyPr wrap="square" lIns="0" tIns="72000" rIns="0" bIns="72000" rtlCol="0">
            <a:spAutoFit/>
          </a:bodyPr>
          <a:lstStyle/>
          <a:p>
            <a:r>
              <a:rPr lang="de-CH" sz="1200" i="1" dirty="0" smtClean="0">
                <a:latin typeface="+mn-lt"/>
              </a:rPr>
              <a:t>Quelle: Vox-Analyse der Volksabstimmung vom 7.3.2010 </a:t>
            </a:r>
            <a:endParaRPr lang="de-CH" sz="1200" i="1" dirty="0">
              <a:latin typeface="+mn-lt"/>
            </a:endParaRPr>
          </a:p>
        </p:txBody>
      </p:sp>
      <p:sp>
        <p:nvSpPr>
          <p:cNvPr id="5" name="Pfeil nach rechts 4"/>
          <p:cNvSpPr/>
          <p:nvPr/>
        </p:nvSpPr>
        <p:spPr bwMode="auto">
          <a:xfrm>
            <a:off x="229247" y="2939270"/>
            <a:ext cx="1390650" cy="342900"/>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graphicFrame>
        <p:nvGraphicFramePr>
          <p:cNvPr id="7" name="Diagramm 6"/>
          <p:cNvGraphicFramePr/>
          <p:nvPr/>
        </p:nvGraphicFramePr>
        <p:xfrm>
          <a:off x="1152000" y="1404000"/>
          <a:ext cx="7560000"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197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000" y="306000"/>
            <a:ext cx="7543200" cy="1008063"/>
          </a:xfrm>
        </p:spPr>
        <p:txBody>
          <a:bodyPr/>
          <a:lstStyle/>
          <a:p>
            <a:r>
              <a:rPr lang="de-CH" dirty="0" smtClean="0"/>
              <a:t>Transparenz im Geschäft mit der 2. Säule verbessern</a:t>
            </a:r>
            <a:endParaRPr lang="de-CH" dirty="0"/>
          </a:p>
        </p:txBody>
      </p:sp>
      <p:sp>
        <p:nvSpPr>
          <p:cNvPr id="3" name="Inhaltsplatzhalter 2"/>
          <p:cNvSpPr>
            <a:spLocks noGrp="1"/>
          </p:cNvSpPr>
          <p:nvPr>
            <p:ph sz="quarter" idx="10"/>
          </p:nvPr>
        </p:nvSpPr>
        <p:spPr/>
        <p:txBody>
          <a:bodyPr>
            <a:noAutofit/>
          </a:bodyPr>
          <a:lstStyle/>
          <a:p>
            <a:r>
              <a:rPr lang="de-CH" dirty="0" smtClean="0"/>
              <a:t>Das Problem liegt hauptsächlich bei Sammelstiftungen, die von Versicherungsgesellschaften geführt werden</a:t>
            </a:r>
          </a:p>
          <a:p>
            <a:r>
              <a:rPr lang="de-CH" dirty="0" smtClean="0"/>
              <a:t>Einführung einer neuen Prämie für Mindestumwandlungssatz-garantie, abziehbar von Austrittsleistung</a:t>
            </a:r>
            <a:endParaRPr lang="de-CH" dirty="0"/>
          </a:p>
          <a:p>
            <a:r>
              <a:rPr lang="de-CH" dirty="0" smtClean="0"/>
              <a:t>Kollektive Grundsätze für die Berechnung der Risikoprämien</a:t>
            </a:r>
          </a:p>
          <a:p>
            <a:r>
              <a:rPr lang="de-CH" dirty="0" smtClean="0"/>
              <a:t>Missbräuchliche Risikoprämien verhindern</a:t>
            </a:r>
          </a:p>
          <a:p>
            <a:r>
              <a:rPr lang="de-CH" dirty="0" smtClean="0"/>
              <a:t>Korrekte Verteilung von Überschussanteilen (keine „kommerziellen Korrekturen“ mehr)</a:t>
            </a:r>
          </a:p>
          <a:p>
            <a:endParaRPr lang="de-CH" dirty="0"/>
          </a:p>
          <a:p>
            <a:pPr marL="0" indent="0">
              <a:buNone/>
            </a:pPr>
            <a:endParaRPr lang="de-CH" dirty="0" smtClean="0"/>
          </a:p>
          <a:p>
            <a:endParaRPr lang="de-CH" dirty="0"/>
          </a:p>
        </p:txBody>
      </p:sp>
    </p:spTree>
    <p:extLst>
      <p:ext uri="{BB962C8B-B14F-4D97-AF65-F5344CB8AC3E}">
        <p14:creationId xmlns:p14="http://schemas.microsoft.com/office/powerpoint/2010/main" val="489619558"/>
      </p:ext>
    </p:extLst>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drei grossen Herausforderungen der schweizerischen Altersvorsorge</a:t>
            </a:r>
            <a:endParaRPr lang="de-CH" dirty="0"/>
          </a:p>
        </p:txBody>
      </p:sp>
      <p:pic>
        <p:nvPicPr>
          <p:cNvPr id="1027" name="Picture 3" descr="O:\Public\Folienablage\20_Referate\Referate_2013\131205 BVG-Seminar ZSBA Luzern Noc\old-71120_640 a.jpg"/>
          <p:cNvPicPr>
            <a:picLocks noChangeAspect="1" noChangeArrowheads="1"/>
          </p:cNvPicPr>
          <p:nvPr/>
        </p:nvPicPr>
        <p:blipFill>
          <a:blip r:embed="rId3" cstate="print"/>
          <a:srcRect/>
          <a:stretch>
            <a:fillRect/>
          </a:stretch>
        </p:blipFill>
        <p:spPr bwMode="auto">
          <a:xfrm>
            <a:off x="1296000" y="1584000"/>
            <a:ext cx="1725624" cy="1440000"/>
          </a:xfrm>
          <a:prstGeom prst="rect">
            <a:avLst/>
          </a:prstGeom>
          <a:noFill/>
        </p:spPr>
      </p:pic>
      <p:pic>
        <p:nvPicPr>
          <p:cNvPr id="1028" name="Picture 4" descr="O:\Public\Folienablage\20_Referate\Referate_2013\131205 BVG-Seminar ZSBA Luzern Noc\Alterspyramide a.jpg"/>
          <p:cNvPicPr>
            <a:picLocks noChangeAspect="1" noChangeArrowheads="1"/>
          </p:cNvPicPr>
          <p:nvPr/>
        </p:nvPicPr>
        <p:blipFill>
          <a:blip r:embed="rId4" cstate="print"/>
          <a:srcRect/>
          <a:stretch>
            <a:fillRect/>
          </a:stretch>
        </p:blipFill>
        <p:spPr bwMode="auto">
          <a:xfrm>
            <a:off x="6913463" y="2972481"/>
            <a:ext cx="1724856" cy="1440000"/>
          </a:xfrm>
          <a:prstGeom prst="rect">
            <a:avLst/>
          </a:prstGeom>
          <a:noFill/>
        </p:spPr>
      </p:pic>
      <p:pic>
        <p:nvPicPr>
          <p:cNvPr id="1029" name="Picture 5" descr="O:\Public\Folienablage\20_Referate\Referate_2013\131205 BVG-Seminar ZSBA Luzern Noc\Chart a.jpg"/>
          <p:cNvPicPr>
            <a:picLocks noChangeAspect="1" noChangeArrowheads="1"/>
          </p:cNvPicPr>
          <p:nvPr/>
        </p:nvPicPr>
        <p:blipFill>
          <a:blip r:embed="rId5" cstate="print"/>
          <a:srcRect/>
          <a:stretch>
            <a:fillRect/>
          </a:stretch>
        </p:blipFill>
        <p:spPr bwMode="auto">
          <a:xfrm>
            <a:off x="1296000" y="4320000"/>
            <a:ext cx="1730794" cy="1440000"/>
          </a:xfrm>
          <a:prstGeom prst="rect">
            <a:avLst/>
          </a:prstGeom>
          <a:noFill/>
        </p:spPr>
      </p:pic>
      <p:sp>
        <p:nvSpPr>
          <p:cNvPr id="9" name="Textfeld 8"/>
          <p:cNvSpPr txBox="1"/>
          <p:nvPr/>
        </p:nvSpPr>
        <p:spPr>
          <a:xfrm>
            <a:off x="3385496" y="2046515"/>
            <a:ext cx="4582847" cy="400110"/>
          </a:xfrm>
          <a:prstGeom prst="rect">
            <a:avLst/>
          </a:prstGeom>
          <a:noFill/>
        </p:spPr>
        <p:txBody>
          <a:bodyPr wrap="square" rtlCol="0">
            <a:spAutoFit/>
          </a:bodyPr>
          <a:lstStyle/>
          <a:p>
            <a:r>
              <a:rPr lang="de-CH" sz="2000" dirty="0" smtClean="0">
                <a:latin typeface="Arial Black" pitchFamily="34" charset="0"/>
              </a:rPr>
              <a:t>Steigende Lebenserwartung</a:t>
            </a:r>
            <a:endParaRPr lang="de-CH" sz="2000" dirty="0">
              <a:latin typeface="Arial Black" pitchFamily="34" charset="0"/>
            </a:endParaRPr>
          </a:p>
        </p:txBody>
      </p:sp>
      <p:sp>
        <p:nvSpPr>
          <p:cNvPr id="10" name="Textfeld 9"/>
          <p:cNvSpPr txBox="1"/>
          <p:nvPr/>
        </p:nvSpPr>
        <p:spPr>
          <a:xfrm>
            <a:off x="3385496" y="3494314"/>
            <a:ext cx="3461617" cy="400110"/>
          </a:xfrm>
          <a:prstGeom prst="rect">
            <a:avLst/>
          </a:prstGeom>
          <a:noFill/>
        </p:spPr>
        <p:txBody>
          <a:bodyPr wrap="square" rtlCol="0">
            <a:spAutoFit/>
          </a:bodyPr>
          <a:lstStyle/>
          <a:p>
            <a:r>
              <a:rPr lang="de-CH" sz="2000" dirty="0" smtClean="0">
                <a:latin typeface="Arial Black" pitchFamily="34" charset="0"/>
              </a:rPr>
              <a:t>Alternde Bevölkerung</a:t>
            </a:r>
            <a:endParaRPr lang="de-CH" sz="2000" dirty="0">
              <a:latin typeface="Arial Black" pitchFamily="34" charset="0"/>
            </a:endParaRPr>
          </a:p>
        </p:txBody>
      </p:sp>
      <p:sp>
        <p:nvSpPr>
          <p:cNvPr id="11" name="Textfeld 10"/>
          <p:cNvSpPr txBox="1"/>
          <p:nvPr/>
        </p:nvSpPr>
        <p:spPr>
          <a:xfrm>
            <a:off x="3385497" y="4909456"/>
            <a:ext cx="2057360" cy="400110"/>
          </a:xfrm>
          <a:prstGeom prst="rect">
            <a:avLst/>
          </a:prstGeom>
          <a:noFill/>
        </p:spPr>
        <p:txBody>
          <a:bodyPr wrap="square" rtlCol="0">
            <a:spAutoFit/>
          </a:bodyPr>
          <a:lstStyle/>
          <a:p>
            <a:r>
              <a:rPr lang="de-CH" sz="2000" dirty="0" smtClean="0">
                <a:latin typeface="Arial Black" pitchFamily="34" charset="0"/>
              </a:rPr>
              <a:t>Tiefe Zinsen</a:t>
            </a:r>
            <a:endParaRPr lang="de-CH" sz="2000" dirty="0">
              <a:latin typeface="Arial Black" pitchFamily="34" charset="0"/>
            </a:endParaRPr>
          </a:p>
        </p:txBody>
      </p:sp>
    </p:spTree>
    <p:extLst>
      <p:ext uri="{BB962C8B-B14F-4D97-AF65-F5344CB8AC3E}">
        <p14:creationId xmlns:p14="http://schemas.microsoft.com/office/powerpoint/2010/main" val="1342221532"/>
      </p:ext>
    </p:extLst>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fontScale="90000"/>
          </a:bodyPr>
          <a:lstStyle/>
          <a:p>
            <a:r>
              <a:rPr lang="de-CH" dirty="0" smtClean="0"/>
              <a:t>Auswirkung der Reform auf die Versicherten im Jahr 2030 (in Franken pro Monat)</a:t>
            </a:r>
            <a:endParaRPr lang="de-CH" sz="3000" dirty="0">
              <a:latin typeface="Arial" pitchFamily="34" charset="0"/>
              <a:cs typeface="Arial" pitchFamily="34" charset="0"/>
            </a:endParaRPr>
          </a:p>
        </p:txBody>
      </p:sp>
      <p:graphicFrame>
        <p:nvGraphicFramePr>
          <p:cNvPr id="5" name="Bildplatzhalter 4"/>
          <p:cNvGraphicFramePr>
            <a:graphicFrameLocks noGrp="1"/>
          </p:cNvGraphicFramePr>
          <p:nvPr>
            <p:ph sz="quarter" idx="10"/>
            <p:extLst>
              <p:ext uri="{D42A27DB-BD31-4B8C-83A1-F6EECF244321}">
                <p14:modId xmlns:p14="http://schemas.microsoft.com/office/powerpoint/2010/main" val="2215120991"/>
              </p:ext>
            </p:extLst>
          </p:nvPr>
        </p:nvGraphicFramePr>
        <p:xfrm>
          <a:off x="1295400" y="1368000"/>
          <a:ext cx="7488000" cy="4500000"/>
        </p:xfrm>
        <a:graphic>
          <a:graphicData uri="http://schemas.openxmlformats.org/drawingml/2006/table">
            <a:tbl>
              <a:tblPr>
                <a:effectLst>
                  <a:outerShdw blurRad="50800" dist="50800" dir="2700000" algn="tl" rotWithShape="0">
                    <a:prstClr val="black">
                      <a:alpha val="40000"/>
                    </a:prstClr>
                  </a:outerShdw>
                </a:effectLst>
                <a:tableStyleId>{5C22544A-7EE6-4342-B048-85BDC9FD1C3A}</a:tableStyleId>
              </a:tblPr>
              <a:tblGrid>
                <a:gridCol w="1296000"/>
                <a:gridCol w="1692000"/>
                <a:gridCol w="1404000"/>
                <a:gridCol w="1692000"/>
                <a:gridCol w="1404000"/>
              </a:tblGrid>
              <a:tr h="450000">
                <a:tc rowSpan="2">
                  <a:txBody>
                    <a:bodyPr/>
                    <a:lstStyle/>
                    <a:p>
                      <a:pPr algn="ctr">
                        <a:lnSpc>
                          <a:spcPct val="100000"/>
                        </a:lnSpc>
                        <a:spcBef>
                          <a:spcPts val="0"/>
                        </a:spcBef>
                        <a:spcAft>
                          <a:spcPts val="0"/>
                        </a:spcAft>
                      </a:pPr>
                      <a:r>
                        <a:rPr lang="de-CH" sz="1400" b="1" i="0" dirty="0" smtClean="0">
                          <a:solidFill>
                            <a:schemeClr val="tx1"/>
                          </a:solidFill>
                          <a:latin typeface="+mn-lt"/>
                          <a:ea typeface="Times New Roman"/>
                          <a:cs typeface="Times New Roman"/>
                        </a:rPr>
                        <a:t>AHV-Jahreslohn</a:t>
                      </a:r>
                      <a:endParaRPr lang="de-CH" sz="1400" b="1" i="0" dirty="0">
                        <a:solidFill>
                          <a:schemeClr val="tx1"/>
                        </a:solidFill>
                        <a:latin typeface="+mn-lt"/>
                        <a:ea typeface="Times New Roman"/>
                        <a:cs typeface="Times New Roman"/>
                      </a:endParaRPr>
                    </a:p>
                  </a:txBody>
                  <a:tcPr marL="108000" marR="35985" marT="36000" marB="36000" anchor="ctr">
                    <a:solidFill>
                      <a:schemeClr val="accent1">
                        <a:lumMod val="40000"/>
                        <a:lumOff val="60000"/>
                      </a:schemeClr>
                    </a:solidFill>
                  </a:tcPr>
                </a:tc>
                <a:tc gridSpan="2">
                  <a:txBody>
                    <a:bodyPr/>
                    <a:lstStyle/>
                    <a:p>
                      <a:pPr algn="ctr">
                        <a:lnSpc>
                          <a:spcPct val="100000"/>
                        </a:lnSpc>
                        <a:spcBef>
                          <a:spcPts val="0"/>
                        </a:spcBef>
                        <a:spcAft>
                          <a:spcPts val="0"/>
                        </a:spcAft>
                      </a:pPr>
                      <a:r>
                        <a:rPr lang="de-CH" sz="1400" b="1" dirty="0" smtClean="0"/>
                        <a:t>Botschaft</a:t>
                      </a:r>
                      <a:r>
                        <a:rPr lang="de-CH" sz="1400" b="1" baseline="0" dirty="0" smtClean="0"/>
                        <a:t> Bundesrat</a:t>
                      </a:r>
                      <a:endParaRPr lang="de-CH" sz="1400" b="1" dirty="0">
                        <a:solidFill>
                          <a:schemeClr val="tx1"/>
                        </a:solidFill>
                        <a:latin typeface="+mn-lt"/>
                        <a:ea typeface="Times New Roman"/>
                        <a:cs typeface="Times New Roman"/>
                      </a:endParaRPr>
                    </a:p>
                  </a:txBody>
                  <a:tcPr marL="108000" marR="35985" marT="36000" marB="36000" anchor="ctr">
                    <a:solidFill>
                      <a:schemeClr val="accent1">
                        <a:lumMod val="40000"/>
                        <a:lumOff val="60000"/>
                      </a:schemeClr>
                    </a:solidFill>
                  </a:tcPr>
                </a:tc>
                <a:tc hMerge="1">
                  <a:txBody>
                    <a:bodyPr/>
                    <a:lstStyle/>
                    <a:p>
                      <a:pPr algn="l">
                        <a:lnSpc>
                          <a:spcPct val="100000"/>
                        </a:lnSpc>
                        <a:spcAft>
                          <a:spcPts val="0"/>
                        </a:spcAft>
                      </a:pPr>
                      <a:endParaRPr lang="de-CH" sz="1000" b="0" dirty="0">
                        <a:latin typeface="+mn-lt"/>
                        <a:ea typeface="Times New Roman"/>
                        <a:cs typeface="Times New Roman"/>
                      </a:endParaRPr>
                    </a:p>
                  </a:txBody>
                  <a:tcPr marL="108000" marR="35985"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lnSpc>
                          <a:spcPct val="100000"/>
                        </a:lnSpc>
                        <a:spcBef>
                          <a:spcPts val="0"/>
                        </a:spcBef>
                        <a:spcAft>
                          <a:spcPts val="0"/>
                        </a:spcAft>
                      </a:pPr>
                      <a:r>
                        <a:rPr lang="de-CH" sz="1400" b="1" dirty="0" smtClean="0">
                          <a:solidFill>
                            <a:schemeClr val="accent2"/>
                          </a:solidFill>
                        </a:rPr>
                        <a:t>Entscheide SR</a:t>
                      </a:r>
                      <a:endParaRPr lang="de-CH" sz="1400" b="1" dirty="0">
                        <a:solidFill>
                          <a:schemeClr val="accent2"/>
                        </a:solidFill>
                        <a:latin typeface="+mn-lt"/>
                        <a:ea typeface="Times New Roman"/>
                        <a:cs typeface="Times New Roman"/>
                      </a:endParaRPr>
                    </a:p>
                  </a:txBody>
                  <a:tcPr marL="108000" marR="35985" marT="36000" marB="36000" anchor="ctr">
                    <a:solidFill>
                      <a:schemeClr val="accent1">
                        <a:lumMod val="40000"/>
                        <a:lumOff val="60000"/>
                      </a:schemeClr>
                    </a:solidFill>
                  </a:tcPr>
                </a:tc>
                <a:tc hMerge="1">
                  <a:txBody>
                    <a:bodyPr/>
                    <a:lstStyle/>
                    <a:p>
                      <a:pPr algn="l">
                        <a:lnSpc>
                          <a:spcPct val="100000"/>
                        </a:lnSpc>
                        <a:spcAft>
                          <a:spcPts val="0"/>
                        </a:spcAft>
                      </a:pPr>
                      <a:endParaRPr lang="de-CH" sz="1000" b="0" dirty="0">
                        <a:latin typeface="+mn-lt"/>
                        <a:ea typeface="Times New Roman"/>
                        <a:cs typeface="Times New Roman"/>
                      </a:endParaRPr>
                    </a:p>
                  </a:txBody>
                  <a:tcPr marL="108000" marR="35985"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50000">
                <a:tc vMerge="1">
                  <a:txBody>
                    <a:bodyPr/>
                    <a:lstStyle/>
                    <a:p>
                      <a:pPr algn="ctr">
                        <a:lnSpc>
                          <a:spcPct val="100000"/>
                        </a:lnSpc>
                        <a:spcAft>
                          <a:spcPts val="0"/>
                        </a:spcAft>
                      </a:pPr>
                      <a:endParaRPr lang="de-CH" sz="1000" b="0" dirty="0">
                        <a:solidFill>
                          <a:schemeClr val="bg1"/>
                        </a:solidFill>
                        <a:latin typeface="+mn-lt"/>
                        <a:ea typeface="Times New Roman"/>
                        <a:cs typeface="Times New Roman"/>
                      </a:endParaRPr>
                    </a:p>
                  </a:txBody>
                  <a:tcPr marL="108000" marR="35985"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a:lnSpc>
                          <a:spcPct val="100000"/>
                        </a:lnSpc>
                        <a:spcBef>
                          <a:spcPts val="0"/>
                        </a:spcBef>
                        <a:spcAft>
                          <a:spcPts val="0"/>
                        </a:spcAft>
                      </a:pPr>
                      <a:r>
                        <a:rPr lang="de-CH" sz="1200" b="0" dirty="0" smtClean="0">
                          <a:solidFill>
                            <a:schemeClr val="dk1"/>
                          </a:solidFill>
                          <a:latin typeface="+mn-lt"/>
                          <a:ea typeface="+mn-ea"/>
                          <a:cs typeface="+mn-cs"/>
                        </a:rPr>
                        <a:t>Erhöhung AHV- und</a:t>
                      </a:r>
                      <a:br>
                        <a:rPr lang="de-CH" sz="1200" b="0" dirty="0" smtClean="0">
                          <a:solidFill>
                            <a:schemeClr val="dk1"/>
                          </a:solidFill>
                          <a:latin typeface="+mn-lt"/>
                          <a:ea typeface="+mn-ea"/>
                          <a:cs typeface="+mn-cs"/>
                        </a:rPr>
                      </a:br>
                      <a:r>
                        <a:rPr lang="de-CH" sz="1200" b="0" dirty="0" smtClean="0">
                          <a:solidFill>
                            <a:schemeClr val="dk1"/>
                          </a:solidFill>
                          <a:latin typeface="+mn-lt"/>
                          <a:ea typeface="+mn-ea"/>
                          <a:cs typeface="+mn-cs"/>
                        </a:rPr>
                        <a:t>BVG-Renten</a:t>
                      </a:r>
                      <a:endParaRPr lang="de-CH" sz="1200" b="0" dirty="0">
                        <a:solidFill>
                          <a:schemeClr val="tx1"/>
                        </a:solidFill>
                        <a:latin typeface="+mn-lt"/>
                        <a:ea typeface="Times New Roman"/>
                        <a:cs typeface="Times New Roman"/>
                      </a:endParaRPr>
                    </a:p>
                  </a:txBody>
                  <a:tcPr marL="108000" marR="144000" marT="36000" marB="36000" anchor="ctr">
                    <a:solidFill>
                      <a:schemeClr val="accent1">
                        <a:lumMod val="40000"/>
                        <a:lumOff val="60000"/>
                      </a:schemeClr>
                    </a:solidFill>
                  </a:tcPr>
                </a:tc>
                <a:tc>
                  <a:txBody>
                    <a:bodyPr/>
                    <a:lstStyle/>
                    <a:p>
                      <a:pPr algn="ctr">
                        <a:lnSpc>
                          <a:spcPct val="100000"/>
                        </a:lnSpc>
                        <a:spcBef>
                          <a:spcPts val="0"/>
                        </a:spcBef>
                        <a:spcAft>
                          <a:spcPts val="0"/>
                        </a:spcAft>
                      </a:pPr>
                      <a:r>
                        <a:rPr lang="de-CH" sz="1200" dirty="0" smtClean="0"/>
                        <a:t>Erhöhung der Lohnbeiträge</a:t>
                      </a:r>
                      <a:endParaRPr lang="de-CH" sz="1200" b="0" dirty="0">
                        <a:solidFill>
                          <a:schemeClr val="tx1"/>
                        </a:solidFill>
                        <a:latin typeface="+mn-lt"/>
                        <a:ea typeface="Times New Roman"/>
                        <a:cs typeface="Times New Roman"/>
                      </a:endParaRPr>
                    </a:p>
                  </a:txBody>
                  <a:tcPr marL="108000" marR="144000" marT="36000" marB="36000" anchor="ctr">
                    <a:solidFill>
                      <a:schemeClr val="accent1">
                        <a:lumMod val="40000"/>
                        <a:lumOff val="60000"/>
                      </a:schemeClr>
                    </a:solidFill>
                  </a:tcPr>
                </a:tc>
                <a:tc>
                  <a:txBody>
                    <a:bodyPr/>
                    <a:lstStyle/>
                    <a:p>
                      <a:pPr algn="ctr">
                        <a:lnSpc>
                          <a:spcPct val="100000"/>
                        </a:lnSpc>
                        <a:spcBef>
                          <a:spcPts val="0"/>
                        </a:spcBef>
                        <a:spcAft>
                          <a:spcPts val="0"/>
                        </a:spcAft>
                      </a:pPr>
                      <a:r>
                        <a:rPr lang="de-CH" sz="1200" dirty="0" smtClean="0">
                          <a:solidFill>
                            <a:schemeClr val="accent2"/>
                          </a:solidFill>
                        </a:rPr>
                        <a:t>Erhöhung</a:t>
                      </a:r>
                      <a:r>
                        <a:rPr lang="de-CH" sz="1200" baseline="0" dirty="0" smtClean="0">
                          <a:solidFill>
                            <a:schemeClr val="accent2"/>
                          </a:solidFill>
                        </a:rPr>
                        <a:t> </a:t>
                      </a:r>
                      <a:r>
                        <a:rPr lang="de-CH" sz="1200" dirty="0" smtClean="0">
                          <a:solidFill>
                            <a:schemeClr val="accent2"/>
                          </a:solidFill>
                        </a:rPr>
                        <a:t>AHV- und</a:t>
                      </a:r>
                      <a:br>
                        <a:rPr lang="de-CH" sz="1200" dirty="0" smtClean="0">
                          <a:solidFill>
                            <a:schemeClr val="accent2"/>
                          </a:solidFill>
                        </a:rPr>
                      </a:br>
                      <a:r>
                        <a:rPr lang="de-CH" sz="1200" dirty="0" smtClean="0">
                          <a:solidFill>
                            <a:schemeClr val="accent2"/>
                          </a:solidFill>
                        </a:rPr>
                        <a:t>BVG-Renten</a:t>
                      </a:r>
                      <a:endParaRPr lang="de-CH" sz="1200" b="0" dirty="0">
                        <a:solidFill>
                          <a:schemeClr val="accent2"/>
                        </a:solidFill>
                        <a:latin typeface="+mn-lt"/>
                        <a:ea typeface="Times New Roman"/>
                        <a:cs typeface="Times New Roman"/>
                      </a:endParaRPr>
                    </a:p>
                  </a:txBody>
                  <a:tcPr marL="108000" marR="144000" marT="36000" marB="36000" anchor="ctr">
                    <a:solidFill>
                      <a:schemeClr val="accent1">
                        <a:lumMod val="40000"/>
                        <a:lumOff val="60000"/>
                      </a:schemeClr>
                    </a:solidFill>
                  </a:tcPr>
                </a:tc>
                <a:tc>
                  <a:txBody>
                    <a:bodyPr/>
                    <a:lstStyle/>
                    <a:p>
                      <a:pPr algn="ctr">
                        <a:lnSpc>
                          <a:spcPct val="100000"/>
                        </a:lnSpc>
                        <a:spcBef>
                          <a:spcPts val="0"/>
                        </a:spcBef>
                        <a:spcAft>
                          <a:spcPts val="0"/>
                        </a:spcAft>
                      </a:pPr>
                      <a:r>
                        <a:rPr lang="de-CH" sz="1200" dirty="0" smtClean="0">
                          <a:solidFill>
                            <a:schemeClr val="accent2"/>
                          </a:solidFill>
                        </a:rPr>
                        <a:t>Erhöhung der Lohnbeiträge</a:t>
                      </a:r>
                      <a:endParaRPr lang="de-CH" sz="1200" b="0" dirty="0">
                        <a:solidFill>
                          <a:schemeClr val="accent2"/>
                        </a:solidFill>
                        <a:latin typeface="+mn-lt"/>
                        <a:ea typeface="Times New Roman"/>
                        <a:cs typeface="Times New Roman"/>
                      </a:endParaRPr>
                    </a:p>
                  </a:txBody>
                  <a:tcPr marL="108000" marR="144000" marT="36000" marB="36000" anchor="ctr">
                    <a:solidFill>
                      <a:schemeClr val="accent1">
                        <a:lumMod val="40000"/>
                        <a:lumOff val="60000"/>
                      </a:schemeClr>
                    </a:solidFill>
                  </a:tcPr>
                </a:tc>
              </a:tr>
              <a:tr h="450000">
                <a:tc>
                  <a:txBody>
                    <a:bodyPr/>
                    <a:lstStyle/>
                    <a:p>
                      <a:pPr algn="ctr">
                        <a:lnSpc>
                          <a:spcPct val="100000"/>
                        </a:lnSpc>
                        <a:spcBef>
                          <a:spcPts val="0"/>
                        </a:spcBef>
                        <a:spcAft>
                          <a:spcPts val="0"/>
                        </a:spcAft>
                      </a:pPr>
                      <a:r>
                        <a:rPr lang="fr-FR" sz="1400" b="1" i="0" kern="1200" dirty="0" smtClean="0"/>
                        <a:t>25 000.--</a:t>
                      </a:r>
                    </a:p>
                  </a:txBody>
                  <a:tcPr marL="108000" marR="35985" marT="36000" marB="36000" anchor="ctr"/>
                </a:tc>
                <a:tc>
                  <a:txBody>
                    <a:bodyPr/>
                    <a:lstStyle/>
                    <a:p>
                      <a:pPr algn="ctr">
                        <a:lnSpc>
                          <a:spcPct val="100000"/>
                        </a:lnSpc>
                        <a:spcBef>
                          <a:spcPts val="0"/>
                        </a:spcBef>
                        <a:spcAft>
                          <a:spcPts val="0"/>
                        </a:spcAft>
                      </a:pPr>
                      <a:r>
                        <a:rPr lang="fr-FR" sz="1400" kern="1200" dirty="0" smtClean="0"/>
                        <a:t>146.--</a:t>
                      </a:r>
                    </a:p>
                  </a:txBody>
                  <a:tcPr marL="36000" marR="144000" marT="36000" marB="36000" anchor="ctr"/>
                </a:tc>
                <a:tc>
                  <a:txBody>
                    <a:bodyPr/>
                    <a:lstStyle/>
                    <a:p>
                      <a:pPr algn="ctr">
                        <a:lnSpc>
                          <a:spcPct val="100000"/>
                        </a:lnSpc>
                        <a:spcBef>
                          <a:spcPts val="0"/>
                        </a:spcBef>
                        <a:spcAft>
                          <a:spcPts val="0"/>
                        </a:spcAft>
                      </a:pPr>
                      <a:r>
                        <a:rPr lang="fr-FR" sz="1400" kern="1200" dirty="0" smtClean="0"/>
                        <a:t>109.--</a:t>
                      </a:r>
                    </a:p>
                  </a:txBody>
                  <a:tcPr marL="36000" marR="144000" marT="36000" marB="36000" anchor="ctr"/>
                </a:tc>
                <a:tc>
                  <a:txBody>
                    <a:bodyPr/>
                    <a:lstStyle/>
                    <a:p>
                      <a:pPr algn="ctr">
                        <a:lnSpc>
                          <a:spcPct val="100000"/>
                        </a:lnSpc>
                        <a:spcBef>
                          <a:spcPts val="0"/>
                        </a:spcBef>
                        <a:spcAft>
                          <a:spcPts val="0"/>
                        </a:spcAft>
                      </a:pPr>
                      <a:r>
                        <a:rPr lang="fr-FR" sz="1400" kern="1200" dirty="0" smtClean="0">
                          <a:solidFill>
                            <a:schemeClr val="accent2"/>
                          </a:solidFill>
                        </a:rPr>
                        <a:t>71.--</a:t>
                      </a:r>
                    </a:p>
                  </a:txBody>
                  <a:tcPr marL="36000" marR="144000" marT="36000" marB="36000" anchor="ctr"/>
                </a:tc>
                <a:tc>
                  <a:txBody>
                    <a:bodyPr/>
                    <a:lstStyle/>
                    <a:p>
                      <a:pPr algn="ctr">
                        <a:lnSpc>
                          <a:spcPct val="100000"/>
                        </a:lnSpc>
                        <a:spcBef>
                          <a:spcPts val="0"/>
                        </a:spcBef>
                        <a:spcAft>
                          <a:spcPts val="0"/>
                        </a:spcAft>
                      </a:pPr>
                      <a:r>
                        <a:rPr lang="fr-FR" sz="1400" kern="1200" dirty="0" smtClean="0">
                          <a:solidFill>
                            <a:schemeClr val="accent2"/>
                          </a:solidFill>
                        </a:rPr>
                        <a:t>12.--</a:t>
                      </a:r>
                    </a:p>
                  </a:txBody>
                  <a:tcPr marL="36000" marR="144000" marT="36000" marB="36000" anchor="ctr"/>
                </a:tc>
              </a:tr>
              <a:tr h="450000">
                <a:tc>
                  <a:txBody>
                    <a:bodyPr/>
                    <a:lstStyle/>
                    <a:p>
                      <a:pPr algn="ctr">
                        <a:lnSpc>
                          <a:spcPct val="100000"/>
                        </a:lnSpc>
                        <a:spcBef>
                          <a:spcPts val="0"/>
                        </a:spcBef>
                        <a:spcAft>
                          <a:spcPts val="0"/>
                        </a:spcAft>
                      </a:pPr>
                      <a:r>
                        <a:rPr lang="fr-CH" sz="1400" b="1" i="0" kern="1200" noProof="0" dirty="0" smtClean="0"/>
                        <a:t>30</a:t>
                      </a:r>
                      <a:r>
                        <a:rPr lang="fr-CH" sz="1400" b="1" i="0" kern="1200" baseline="0" noProof="0" dirty="0" smtClean="0"/>
                        <a:t> 000.--</a:t>
                      </a:r>
                      <a:endParaRPr lang="fr-CH" sz="1400" b="1" i="0" noProof="0" dirty="0">
                        <a:latin typeface="+mn-lt"/>
                        <a:ea typeface="Times New Roman"/>
                        <a:cs typeface="Times New Roman"/>
                      </a:endParaRPr>
                    </a:p>
                  </a:txBody>
                  <a:tcPr marL="108000" marR="35985" marT="36000" marB="36000" anchor="ctr"/>
                </a:tc>
                <a:tc>
                  <a:txBody>
                    <a:bodyPr/>
                    <a:lstStyle/>
                    <a:p>
                      <a:pPr algn="ctr">
                        <a:lnSpc>
                          <a:spcPct val="100000"/>
                        </a:lnSpc>
                        <a:spcBef>
                          <a:spcPts val="0"/>
                        </a:spcBef>
                        <a:spcAft>
                          <a:spcPts val="0"/>
                        </a:spcAft>
                      </a:pPr>
                      <a:r>
                        <a:rPr lang="fr-CH" sz="1400" noProof="0" dirty="0" smtClean="0"/>
                        <a:t>160.--</a:t>
                      </a:r>
                      <a:endParaRPr lang="fr-CH" sz="1400" noProof="0" dirty="0">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t>123.--</a:t>
                      </a:r>
                      <a:endParaRPr lang="fr-CH" sz="1400" noProof="0" dirty="0">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rPr>
                        <a:t>90.--</a:t>
                      </a:r>
                      <a:endParaRPr lang="fr-CH" sz="1400" noProof="0" dirty="0">
                        <a:solidFill>
                          <a:schemeClr val="accent2"/>
                        </a:solidFill>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rPr>
                        <a:t>30.--</a:t>
                      </a:r>
                      <a:endParaRPr lang="fr-CH" sz="1400" noProof="0" dirty="0">
                        <a:solidFill>
                          <a:schemeClr val="accent2"/>
                        </a:solidFill>
                        <a:latin typeface="+mn-lt"/>
                        <a:ea typeface="Times New Roman"/>
                        <a:cs typeface="Times New Roman"/>
                      </a:endParaRPr>
                    </a:p>
                  </a:txBody>
                  <a:tcPr marL="36000" marR="144000" marT="36000" marB="36000" anchor="ctr"/>
                </a:tc>
              </a:tr>
              <a:tr h="450000">
                <a:tc>
                  <a:txBody>
                    <a:bodyPr/>
                    <a:lstStyle/>
                    <a:p>
                      <a:pPr algn="ctr">
                        <a:lnSpc>
                          <a:spcPct val="100000"/>
                        </a:lnSpc>
                        <a:spcBef>
                          <a:spcPts val="0"/>
                        </a:spcBef>
                        <a:spcAft>
                          <a:spcPts val="0"/>
                        </a:spcAft>
                      </a:pPr>
                      <a:r>
                        <a:rPr lang="fr-CH" sz="1400" b="1" i="0" noProof="0" dirty="0" smtClean="0"/>
                        <a:t>35 000.--</a:t>
                      </a:r>
                    </a:p>
                  </a:txBody>
                  <a:tcPr marL="108000" marR="35985" marT="36000" marB="36000" anchor="ctr"/>
                </a:tc>
                <a:tc>
                  <a:txBody>
                    <a:bodyPr/>
                    <a:lstStyle/>
                    <a:p>
                      <a:pPr algn="ctr">
                        <a:lnSpc>
                          <a:spcPct val="100000"/>
                        </a:lnSpc>
                        <a:spcBef>
                          <a:spcPts val="0"/>
                        </a:spcBef>
                        <a:spcAft>
                          <a:spcPts val="0"/>
                        </a:spcAft>
                      </a:pPr>
                      <a:r>
                        <a:rPr lang="fr-CH" sz="1400" noProof="0" dirty="0" smtClean="0"/>
                        <a:t>130.--</a:t>
                      </a:r>
                    </a:p>
                  </a:txBody>
                  <a:tcPr marL="36000" marR="144000" marT="36000" marB="36000" anchor="ctr"/>
                </a:tc>
                <a:tc>
                  <a:txBody>
                    <a:bodyPr/>
                    <a:lstStyle/>
                    <a:p>
                      <a:pPr algn="ctr">
                        <a:lnSpc>
                          <a:spcPct val="100000"/>
                        </a:lnSpc>
                        <a:spcBef>
                          <a:spcPts val="0"/>
                        </a:spcBef>
                        <a:spcAft>
                          <a:spcPts val="0"/>
                        </a:spcAft>
                      </a:pPr>
                      <a:r>
                        <a:rPr lang="fr-CH" sz="1400" noProof="0" dirty="0" smtClean="0"/>
                        <a:t>112.--</a:t>
                      </a: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rPr>
                        <a:t>74.--</a:t>
                      </a: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rPr>
                        <a:t>31.--</a:t>
                      </a:r>
                    </a:p>
                  </a:txBody>
                  <a:tcPr marL="36000" marR="144000" marT="36000" marB="36000" anchor="ctr"/>
                </a:tc>
              </a:tr>
              <a:tr h="450000">
                <a:tc>
                  <a:txBody>
                    <a:bodyPr/>
                    <a:lstStyle/>
                    <a:p>
                      <a:pPr algn="ctr">
                        <a:lnSpc>
                          <a:spcPct val="100000"/>
                        </a:lnSpc>
                        <a:spcBef>
                          <a:spcPts val="0"/>
                        </a:spcBef>
                        <a:spcAft>
                          <a:spcPts val="0"/>
                        </a:spcAft>
                      </a:pPr>
                      <a:r>
                        <a:rPr lang="fr-CH" sz="1400" b="1" i="0" noProof="0" dirty="0" smtClean="0"/>
                        <a:t>40 000.--</a:t>
                      </a:r>
                    </a:p>
                  </a:txBody>
                  <a:tcPr marL="108000" marR="35985" marT="36000" marB="36000" anchor="ctr"/>
                </a:tc>
                <a:tc>
                  <a:txBody>
                    <a:bodyPr/>
                    <a:lstStyle/>
                    <a:p>
                      <a:pPr algn="ctr">
                        <a:lnSpc>
                          <a:spcPct val="100000"/>
                        </a:lnSpc>
                        <a:spcBef>
                          <a:spcPts val="0"/>
                        </a:spcBef>
                        <a:spcAft>
                          <a:spcPts val="0"/>
                        </a:spcAft>
                      </a:pPr>
                      <a:r>
                        <a:rPr lang="fr-CH" sz="1400" noProof="0" dirty="0" smtClean="0"/>
                        <a:t>100.--</a:t>
                      </a:r>
                    </a:p>
                  </a:txBody>
                  <a:tcPr marL="36000" marR="144000" marT="36000" marB="36000" anchor="ctr"/>
                </a:tc>
                <a:tc>
                  <a:txBody>
                    <a:bodyPr/>
                    <a:lstStyle/>
                    <a:p>
                      <a:pPr algn="ctr">
                        <a:lnSpc>
                          <a:spcPct val="100000"/>
                        </a:lnSpc>
                        <a:spcBef>
                          <a:spcPts val="0"/>
                        </a:spcBef>
                        <a:spcAft>
                          <a:spcPts val="0"/>
                        </a:spcAft>
                      </a:pPr>
                      <a:r>
                        <a:rPr lang="fr-CH" sz="1400" noProof="0" dirty="0" smtClean="0"/>
                        <a:t>102.--</a:t>
                      </a: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rPr>
                        <a:t>70.--</a:t>
                      </a: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rPr>
                        <a:t>31.--</a:t>
                      </a:r>
                    </a:p>
                  </a:txBody>
                  <a:tcPr marL="36000" marR="144000" marT="36000" marB="36000" anchor="ctr"/>
                </a:tc>
              </a:tr>
              <a:tr h="450000">
                <a:tc>
                  <a:txBody>
                    <a:bodyPr/>
                    <a:lstStyle/>
                    <a:p>
                      <a:pPr algn="ctr">
                        <a:lnSpc>
                          <a:spcPct val="100000"/>
                        </a:lnSpc>
                        <a:spcBef>
                          <a:spcPts val="0"/>
                        </a:spcBef>
                        <a:spcAft>
                          <a:spcPts val="0"/>
                        </a:spcAft>
                      </a:pPr>
                      <a:r>
                        <a:rPr lang="fr-CH" sz="1400" b="1" i="0" noProof="0" dirty="0" smtClean="0"/>
                        <a:t>45 000.--</a:t>
                      </a:r>
                      <a:endParaRPr lang="fr-CH" sz="1400" b="1" i="0" noProof="0" dirty="0">
                        <a:latin typeface="+mn-lt"/>
                        <a:ea typeface="Times New Roman"/>
                        <a:cs typeface="Times New Roman"/>
                      </a:endParaRPr>
                    </a:p>
                  </a:txBody>
                  <a:tcPr marL="108000" marR="35985" marT="36000" marB="36000" anchor="ctr"/>
                </a:tc>
                <a:tc>
                  <a:txBody>
                    <a:bodyPr/>
                    <a:lstStyle/>
                    <a:p>
                      <a:pPr marL="0" indent="0" algn="ctr">
                        <a:lnSpc>
                          <a:spcPct val="100000"/>
                        </a:lnSpc>
                        <a:spcBef>
                          <a:spcPts val="0"/>
                        </a:spcBef>
                        <a:spcAft>
                          <a:spcPts val="0"/>
                        </a:spcAft>
                        <a:buFontTx/>
                        <a:buNone/>
                      </a:pPr>
                      <a:r>
                        <a:rPr lang="fr-CH" sz="1400" noProof="0" dirty="0" smtClean="0">
                          <a:latin typeface="+mn-lt"/>
                          <a:ea typeface="Times New Roman"/>
                          <a:cs typeface="Times New Roman"/>
                        </a:rPr>
                        <a:t>70.--</a:t>
                      </a:r>
                      <a:endParaRPr lang="fr-CH" sz="1400" noProof="0" dirty="0">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latin typeface="+mn-lt"/>
                          <a:ea typeface="Times New Roman"/>
                          <a:cs typeface="Times New Roman"/>
                        </a:rPr>
                        <a:t>91.--</a:t>
                      </a:r>
                      <a:endParaRPr lang="fr-CH" sz="1400" noProof="0" dirty="0">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latin typeface="+mn-lt"/>
                          <a:ea typeface="Times New Roman"/>
                          <a:cs typeface="Times New Roman"/>
                        </a:rPr>
                        <a:t>70.--</a:t>
                      </a:r>
                      <a:endParaRPr lang="fr-CH" sz="1400" noProof="0" dirty="0">
                        <a:solidFill>
                          <a:schemeClr val="accent2"/>
                        </a:solidFill>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latin typeface="+mn-lt"/>
                          <a:ea typeface="Times New Roman"/>
                          <a:cs typeface="Times New Roman"/>
                        </a:rPr>
                        <a:t>32.--</a:t>
                      </a:r>
                      <a:endParaRPr lang="fr-CH" sz="1400" noProof="0" dirty="0">
                        <a:solidFill>
                          <a:schemeClr val="accent2"/>
                        </a:solidFill>
                        <a:latin typeface="+mn-lt"/>
                        <a:ea typeface="Times New Roman"/>
                        <a:cs typeface="Times New Roman"/>
                      </a:endParaRPr>
                    </a:p>
                  </a:txBody>
                  <a:tcPr marL="36000" marR="144000" marT="36000" marB="36000" anchor="ctr"/>
                </a:tc>
              </a:tr>
              <a:tr h="450000">
                <a:tc>
                  <a:txBody>
                    <a:bodyPr/>
                    <a:lstStyle/>
                    <a:p>
                      <a:pPr algn="ctr">
                        <a:lnSpc>
                          <a:spcPct val="100000"/>
                        </a:lnSpc>
                        <a:spcBef>
                          <a:spcPts val="0"/>
                        </a:spcBef>
                        <a:spcAft>
                          <a:spcPts val="0"/>
                        </a:spcAft>
                      </a:pPr>
                      <a:r>
                        <a:rPr lang="fr-CH" sz="1400" b="1" i="0" noProof="0" dirty="0" smtClean="0"/>
                        <a:t>50 000.--</a:t>
                      </a:r>
                      <a:endParaRPr lang="fr-CH" sz="1400" b="1" i="0" noProof="0" dirty="0">
                        <a:latin typeface="+mn-lt"/>
                        <a:ea typeface="Times New Roman"/>
                        <a:cs typeface="Times New Roman"/>
                      </a:endParaRPr>
                    </a:p>
                  </a:txBody>
                  <a:tcPr marL="108000" marR="35985" marT="36000" marB="36000" anchor="ctr"/>
                </a:tc>
                <a:tc>
                  <a:txBody>
                    <a:bodyPr/>
                    <a:lstStyle/>
                    <a:p>
                      <a:pPr algn="ctr">
                        <a:lnSpc>
                          <a:spcPct val="100000"/>
                        </a:lnSpc>
                        <a:spcBef>
                          <a:spcPts val="0"/>
                        </a:spcBef>
                        <a:spcAft>
                          <a:spcPts val="0"/>
                        </a:spcAft>
                      </a:pPr>
                      <a:r>
                        <a:rPr lang="fr-CH" sz="1400" noProof="0" dirty="0" smtClean="0">
                          <a:latin typeface="+mn-lt"/>
                          <a:ea typeface="Times New Roman"/>
                          <a:cs typeface="Times New Roman"/>
                        </a:rPr>
                        <a:t>40.--</a:t>
                      </a:r>
                      <a:endParaRPr lang="fr-CH" sz="1400" noProof="0" dirty="0">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t>81.--</a:t>
                      </a:r>
                      <a:endParaRPr lang="fr-CH" sz="1400" noProof="0" dirty="0">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latin typeface="+mn-lt"/>
                          <a:ea typeface="Times New Roman"/>
                          <a:cs typeface="Times New Roman"/>
                        </a:rPr>
                        <a:t>70.--</a:t>
                      </a:r>
                      <a:endParaRPr lang="fr-CH" sz="1400" noProof="0" dirty="0">
                        <a:solidFill>
                          <a:schemeClr val="accent2"/>
                        </a:solidFill>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latin typeface="+mn-lt"/>
                          <a:ea typeface="Times New Roman"/>
                          <a:cs typeface="Times New Roman"/>
                        </a:rPr>
                        <a:t>33.--</a:t>
                      </a:r>
                      <a:endParaRPr lang="fr-CH" sz="1400" noProof="0" dirty="0">
                        <a:solidFill>
                          <a:schemeClr val="accent2"/>
                        </a:solidFill>
                        <a:latin typeface="+mn-lt"/>
                        <a:ea typeface="Times New Roman"/>
                        <a:cs typeface="Times New Roman"/>
                      </a:endParaRPr>
                    </a:p>
                  </a:txBody>
                  <a:tcPr marL="36000" marR="144000" marT="36000" marB="36000" anchor="ctr"/>
                </a:tc>
              </a:tr>
              <a:tr h="450000">
                <a:tc>
                  <a:txBody>
                    <a:bodyPr/>
                    <a:lstStyle/>
                    <a:p>
                      <a:pPr algn="ctr">
                        <a:lnSpc>
                          <a:spcPct val="100000"/>
                        </a:lnSpc>
                        <a:spcBef>
                          <a:spcPts val="0"/>
                        </a:spcBef>
                        <a:spcAft>
                          <a:spcPts val="0"/>
                        </a:spcAft>
                      </a:pPr>
                      <a:r>
                        <a:rPr lang="fr-CH" sz="1400" b="1" i="0" noProof="0" dirty="0" smtClean="0"/>
                        <a:t>55 000.--</a:t>
                      </a:r>
                      <a:endParaRPr lang="fr-CH" sz="1400" b="1" i="0" noProof="0" dirty="0">
                        <a:latin typeface="+mn-lt"/>
                        <a:ea typeface="Times New Roman"/>
                        <a:cs typeface="Times New Roman"/>
                      </a:endParaRPr>
                    </a:p>
                  </a:txBody>
                  <a:tcPr marL="108000" marR="35985" marT="36000" marB="36000" anchor="ctr"/>
                </a:tc>
                <a:tc>
                  <a:txBody>
                    <a:bodyPr/>
                    <a:lstStyle/>
                    <a:p>
                      <a:pPr algn="ctr">
                        <a:lnSpc>
                          <a:spcPct val="100000"/>
                        </a:lnSpc>
                        <a:spcBef>
                          <a:spcPts val="0"/>
                        </a:spcBef>
                        <a:spcAft>
                          <a:spcPts val="0"/>
                        </a:spcAft>
                      </a:pPr>
                      <a:r>
                        <a:rPr lang="fr-CH" sz="1400" noProof="0" dirty="0" smtClean="0">
                          <a:latin typeface="+mn-lt"/>
                          <a:ea typeface="Times New Roman"/>
                          <a:cs typeface="Times New Roman"/>
                        </a:rPr>
                        <a:t>10.--</a:t>
                      </a:r>
                      <a:endParaRPr lang="fr-CH" sz="1400" noProof="0" dirty="0">
                        <a:latin typeface="+mn-lt"/>
                        <a:ea typeface="Times New Roman"/>
                        <a:cs typeface="Times New Roman"/>
                      </a:endParaRPr>
                    </a:p>
                  </a:txBody>
                  <a:tcPr marL="36000" marR="144000" marT="36000" marB="36000" anchor="ctr"/>
                </a:tc>
                <a:tc>
                  <a:txBody>
                    <a:bodyPr/>
                    <a:lstStyle/>
                    <a:p>
                      <a:pPr marL="0" indent="0" algn="ctr">
                        <a:lnSpc>
                          <a:spcPct val="100000"/>
                        </a:lnSpc>
                        <a:spcBef>
                          <a:spcPts val="0"/>
                        </a:spcBef>
                        <a:spcAft>
                          <a:spcPts val="0"/>
                        </a:spcAft>
                        <a:buFontTx/>
                        <a:buNone/>
                      </a:pPr>
                      <a:r>
                        <a:rPr lang="fr-CH" sz="1400" noProof="0" dirty="0" smtClean="0"/>
                        <a:t>70.--</a:t>
                      </a:r>
                      <a:endParaRPr lang="fr-CH" sz="1400" noProof="0" dirty="0">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latin typeface="+mn-lt"/>
                          <a:ea typeface="Times New Roman"/>
                          <a:cs typeface="Times New Roman"/>
                        </a:rPr>
                        <a:t>70.--</a:t>
                      </a:r>
                      <a:endParaRPr lang="fr-CH" sz="1400" noProof="0" dirty="0">
                        <a:solidFill>
                          <a:schemeClr val="accent2"/>
                        </a:solidFill>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noProof="0" dirty="0" smtClean="0">
                          <a:solidFill>
                            <a:schemeClr val="accent2"/>
                          </a:solidFill>
                        </a:rPr>
                        <a:t>33.--</a:t>
                      </a:r>
                      <a:endParaRPr lang="fr-CH" sz="1400" noProof="0" dirty="0">
                        <a:solidFill>
                          <a:schemeClr val="accent2"/>
                        </a:solidFill>
                        <a:latin typeface="+mn-lt"/>
                        <a:ea typeface="Times New Roman"/>
                        <a:cs typeface="Times New Roman"/>
                      </a:endParaRPr>
                    </a:p>
                  </a:txBody>
                  <a:tcPr marL="36000" marR="144000" marT="36000" marB="36000" anchor="ctr"/>
                </a:tc>
              </a:tr>
              <a:tr h="450000">
                <a:tc>
                  <a:txBody>
                    <a:bodyPr/>
                    <a:lstStyle/>
                    <a:p>
                      <a:pPr algn="ctr">
                        <a:lnSpc>
                          <a:spcPct val="100000"/>
                        </a:lnSpc>
                        <a:spcBef>
                          <a:spcPts val="0"/>
                        </a:spcBef>
                        <a:spcAft>
                          <a:spcPts val="0"/>
                        </a:spcAft>
                      </a:pPr>
                      <a:r>
                        <a:rPr lang="fr-CH" sz="1400" b="1" i="0" noProof="0" dirty="0" smtClean="0"/>
                        <a:t>60 000.–</a:t>
                      </a:r>
                      <a:endParaRPr lang="fr-CH" sz="1400" b="1" i="0" noProof="0" dirty="0">
                        <a:latin typeface="+mn-lt"/>
                        <a:ea typeface="Times New Roman"/>
                        <a:cs typeface="Times New Roman"/>
                      </a:endParaRPr>
                    </a:p>
                  </a:txBody>
                  <a:tcPr marL="108000" marR="35985" marT="36000" marB="36000" anchor="ctr"/>
                </a:tc>
                <a:tc>
                  <a:txBody>
                    <a:bodyPr/>
                    <a:lstStyle/>
                    <a:p>
                      <a:pPr marL="0" indent="0" algn="ctr">
                        <a:lnSpc>
                          <a:spcPct val="100000"/>
                        </a:lnSpc>
                        <a:spcBef>
                          <a:spcPts val="0"/>
                        </a:spcBef>
                        <a:spcAft>
                          <a:spcPts val="0"/>
                        </a:spcAft>
                        <a:buFontTx/>
                        <a:buNone/>
                      </a:pPr>
                      <a:r>
                        <a:rPr lang="fr-CH" sz="1400" b="0" noProof="0" dirty="0" smtClean="0"/>
                        <a:t>0.--</a:t>
                      </a:r>
                      <a:endParaRPr lang="fr-CH" sz="1400" b="0" noProof="0" dirty="0">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b="0" noProof="0" dirty="0" smtClean="0"/>
                        <a:t>60.--</a:t>
                      </a:r>
                      <a:endParaRPr lang="fr-CH" sz="1400" b="0" noProof="0" dirty="0">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b="0" noProof="0" dirty="0" smtClean="0">
                          <a:solidFill>
                            <a:schemeClr val="accent2"/>
                          </a:solidFill>
                        </a:rPr>
                        <a:t>70.--</a:t>
                      </a:r>
                      <a:endParaRPr lang="fr-CH" sz="1400" b="0" noProof="0" dirty="0">
                        <a:solidFill>
                          <a:schemeClr val="accent2"/>
                        </a:solidFill>
                        <a:latin typeface="+mn-lt"/>
                        <a:ea typeface="Times New Roman"/>
                        <a:cs typeface="Times New Roman"/>
                      </a:endParaRPr>
                    </a:p>
                  </a:txBody>
                  <a:tcPr marL="36000" marR="144000" marT="36000" marB="36000" anchor="ctr"/>
                </a:tc>
                <a:tc>
                  <a:txBody>
                    <a:bodyPr/>
                    <a:lstStyle/>
                    <a:p>
                      <a:pPr algn="ctr">
                        <a:lnSpc>
                          <a:spcPct val="100000"/>
                        </a:lnSpc>
                        <a:spcBef>
                          <a:spcPts val="0"/>
                        </a:spcBef>
                        <a:spcAft>
                          <a:spcPts val="0"/>
                        </a:spcAft>
                      </a:pPr>
                      <a:r>
                        <a:rPr lang="fr-CH" sz="1400" b="0" noProof="0" dirty="0" smtClean="0">
                          <a:solidFill>
                            <a:schemeClr val="accent2"/>
                          </a:solidFill>
                        </a:rPr>
                        <a:t>34.--</a:t>
                      </a:r>
                      <a:endParaRPr lang="fr-CH" sz="1400" b="0" noProof="0" dirty="0">
                        <a:solidFill>
                          <a:schemeClr val="accent2"/>
                        </a:solidFill>
                        <a:latin typeface="+mn-lt"/>
                        <a:ea typeface="Times New Roman"/>
                        <a:cs typeface="Times New Roman"/>
                      </a:endParaRPr>
                    </a:p>
                  </a:txBody>
                  <a:tcPr marL="36000" marR="144000" marT="36000" marB="36000" anchor="ctr"/>
                </a:tc>
              </a:tr>
            </a:tbl>
          </a:graphicData>
        </a:graphic>
      </p:graphicFrame>
      <p:sp>
        <p:nvSpPr>
          <p:cNvPr id="3891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CH" sz="1800" b="0" i="0" u="none" strike="noStrike" cap="none" normalizeH="0" baseline="0" smtClean="0">
                <a:ln>
                  <a:noFill/>
                </a:ln>
                <a:solidFill>
                  <a:schemeClr val="tx1"/>
                </a:solidFill>
                <a:effectLst/>
                <a:latin typeface="Arial" pitchFamily="34" charset="0"/>
                <a:cs typeface="Arial" pitchFamily="34" charset="0"/>
              </a:rPr>
              <a:t/>
            </a:r>
            <a:br>
              <a:rPr kumimoji="0" lang="de-CH" sz="1800" b="0" i="0" u="none" strike="noStrike" cap="none" normalizeH="0" baseline="0" smtClean="0">
                <a:ln>
                  <a:noFill/>
                </a:ln>
                <a:solidFill>
                  <a:schemeClr val="tx1"/>
                </a:solidFill>
                <a:effectLst/>
                <a:latin typeface="Arial" pitchFamily="34" charset="0"/>
                <a:cs typeface="Arial" pitchFamily="34" charset="0"/>
              </a:rPr>
            </a:br>
            <a:endParaRPr kumimoji="0" lang="de-CH"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8630813"/>
      </p:ext>
    </p:extLst>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smtClean="0"/>
              <a:t>Mit der Reform ist die AHV bis 2030 gesichert</a:t>
            </a:r>
            <a:endParaRPr lang="fr-CH" dirty="0"/>
          </a:p>
        </p:txBody>
      </p:sp>
      <p:sp>
        <p:nvSpPr>
          <p:cNvPr id="9" name="Textfeld 8"/>
          <p:cNvSpPr txBox="1"/>
          <p:nvPr/>
        </p:nvSpPr>
        <p:spPr>
          <a:xfrm>
            <a:off x="1296000" y="5651140"/>
            <a:ext cx="7488000" cy="461665"/>
          </a:xfrm>
          <a:prstGeom prst="rect">
            <a:avLst/>
          </a:prstGeom>
          <a:noFill/>
        </p:spPr>
        <p:txBody>
          <a:bodyPr wrap="square" lIns="0" rIns="0" rtlCol="0">
            <a:spAutoFit/>
          </a:bodyPr>
          <a:lstStyle/>
          <a:p>
            <a:r>
              <a:rPr lang="de-CH" sz="1200" dirty="0"/>
              <a:t>Grundlage: Finanzperspektiven der AHV gemäss BSV-Finanzierungsszenario, basierend auf dem Bevölkerungsszenario </a:t>
            </a:r>
            <a:r>
              <a:rPr lang="en-US" sz="1200" dirty="0"/>
              <a:t>A-00-2015</a:t>
            </a:r>
            <a:r>
              <a:rPr lang="de-CH" sz="1200" dirty="0"/>
              <a:t> des Bundesamts für Statistik</a:t>
            </a:r>
          </a:p>
        </p:txBody>
      </p:sp>
      <p:graphicFrame>
        <p:nvGraphicFramePr>
          <p:cNvPr id="6" name="Diagramm 3"/>
          <p:cNvGraphicFramePr>
            <a:graphicFrameLocks/>
          </p:cNvGraphicFramePr>
          <p:nvPr>
            <p:extLst>
              <p:ext uri="{D42A27DB-BD31-4B8C-83A1-F6EECF244321}">
                <p14:modId xmlns:p14="http://schemas.microsoft.com/office/powerpoint/2010/main" val="3764369349"/>
              </p:ext>
            </p:extLst>
          </p:nvPr>
        </p:nvGraphicFramePr>
        <p:xfrm>
          <a:off x="1295999" y="1440000"/>
          <a:ext cx="7246421" cy="4076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8304653"/>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childTnLst>
                                    <p:set>
                                      <p:cBhvr>
                                        <p:cTn id="21"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1" nodeType="clickEffect">
                                  <p:stCondLst>
                                    <p:cond delay="0"/>
                                  </p:stCondLst>
                                  <p:childTnLst>
                                    <p:set>
                                      <p:cBhvr>
                                        <p:cTn id="33"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2" nodeType="afterEffect">
                                  <p:stCondLst>
                                    <p:cond delay="0"/>
                                  </p:stCondLst>
                                  <p:childTnLst>
                                    <p:set>
                                      <p:cBhvr>
                                        <p:cTn id="3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2" nodeType="afterEffect">
                                  <p:stCondLst>
                                    <p:cond delay="0"/>
                                  </p:stCondLst>
                                  <p:childTnLst>
                                    <p:set>
                                      <p:cBhvr>
                                        <p:cTn id="39"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2" nodeType="afterEffect">
                                  <p:stCondLst>
                                    <p:cond delay="0"/>
                                  </p:stCondLst>
                                  <p:childTnLst>
                                    <p:set>
                                      <p:cBhvr>
                                        <p:cTn id="42"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2" nodeType="afterEffect">
                                  <p:stCondLst>
                                    <p:cond delay="0"/>
                                  </p:stCondLst>
                                  <p:childTnLst>
                                    <p:set>
                                      <p:cBhvr>
                                        <p:cTn id="45"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Graphic spid="6" grpId="1">
        <p:bldSub>
          <a:bldChart bld="series"/>
        </p:bldSub>
      </p:bldGraphic>
      <p:bldGraphic spid="6" grpId="2">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Grosse Mehrheit für die Reform im Ständerat 29 Ja : 5 Nein </a:t>
            </a:r>
            <a:r>
              <a:rPr lang="de-CH" sz="2800" dirty="0" smtClean="0"/>
              <a:t>(10 Enthaltungen)</a:t>
            </a:r>
            <a:endParaRPr lang="de-CH" dirty="0"/>
          </a:p>
        </p:txBody>
      </p:sp>
      <p:pic>
        <p:nvPicPr>
          <p:cNvPr id="4" name="Inhaltsplatzhalter 3"/>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t="5138" r="3142" b="6007"/>
          <a:stretch/>
        </p:blipFill>
        <p:spPr>
          <a:xfrm>
            <a:off x="1296000" y="1584000"/>
            <a:ext cx="7560000" cy="4325839"/>
          </a:xfrm>
        </p:spPr>
      </p:pic>
    </p:spTree>
    <p:extLst>
      <p:ext uri="{BB962C8B-B14F-4D97-AF65-F5344CB8AC3E}">
        <p14:creationId xmlns:p14="http://schemas.microsoft.com/office/powerpoint/2010/main" val="1971405813"/>
      </p:ext>
    </p:extLst>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Gemäss Studie der Universität Zürich</a:t>
            </a:r>
            <a:r>
              <a:rPr lang="de-CH" baseline="30000" dirty="0" smtClean="0"/>
              <a:t>1</a:t>
            </a:r>
            <a:r>
              <a:rPr lang="de-CH" dirty="0" smtClean="0"/>
              <a:t> kommt die Reform im Volk gut an</a:t>
            </a:r>
            <a:endParaRPr lang="de-CH" dirty="0"/>
          </a:p>
        </p:txBody>
      </p:sp>
      <p:sp>
        <p:nvSpPr>
          <p:cNvPr id="3" name="Inhaltsplatzhalter 2"/>
          <p:cNvSpPr>
            <a:spLocks noGrp="1"/>
          </p:cNvSpPr>
          <p:nvPr>
            <p:ph sz="quarter" idx="10"/>
          </p:nvPr>
        </p:nvSpPr>
        <p:spPr/>
        <p:txBody>
          <a:bodyPr/>
          <a:lstStyle/>
          <a:p>
            <a:r>
              <a:rPr lang="de-CH" dirty="0" smtClean="0"/>
              <a:t>Die Paketlösung mit dem gesamtheitlichen Ansatz ist breit akzeptiert</a:t>
            </a:r>
          </a:p>
          <a:p>
            <a:r>
              <a:rPr lang="de-CH" dirty="0" smtClean="0"/>
              <a:t>Referenzalter 65 / 65 ist mehrheitsfähig</a:t>
            </a:r>
          </a:p>
          <a:p>
            <a:r>
              <a:rPr lang="de-CH" dirty="0" smtClean="0"/>
              <a:t>Ein Referenzalter über 65 hinaus wird abgelehnt</a:t>
            </a:r>
          </a:p>
          <a:p>
            <a:r>
              <a:rPr lang="de-CH" dirty="0" smtClean="0"/>
              <a:t>Die Senkung des Umwandlungssatzes ist schwierig</a:t>
            </a:r>
          </a:p>
          <a:p>
            <a:pPr lvl="1"/>
            <a:r>
              <a:rPr lang="de-CH" dirty="0" smtClean="0"/>
              <a:t>Sie hat nur eine Chance, wenn das Rentenniveau erhalten bleibt</a:t>
            </a:r>
          </a:p>
          <a:p>
            <a:r>
              <a:rPr lang="de-CH" dirty="0" smtClean="0"/>
              <a:t>Reine Abbauvorlagen sind chancenlos</a:t>
            </a:r>
          </a:p>
          <a:p>
            <a:pPr lvl="1"/>
            <a:r>
              <a:rPr lang="de-CH" dirty="0" smtClean="0"/>
              <a:t>Die Bereitschaft, mehr zu bezahlen, ist weit höher als die Akzeptanz von Leistungskürzungen</a:t>
            </a:r>
            <a:endParaRPr lang="de-CH" dirty="0"/>
          </a:p>
        </p:txBody>
      </p:sp>
      <p:sp>
        <p:nvSpPr>
          <p:cNvPr id="4" name="Textfeld 3"/>
          <p:cNvSpPr txBox="1"/>
          <p:nvPr/>
        </p:nvSpPr>
        <p:spPr>
          <a:xfrm>
            <a:off x="1295400" y="5508000"/>
            <a:ext cx="7488000" cy="503590"/>
          </a:xfrm>
          <a:prstGeom prst="rect">
            <a:avLst/>
          </a:prstGeom>
          <a:noFill/>
        </p:spPr>
        <p:txBody>
          <a:bodyPr wrap="square" lIns="0" tIns="36000" rIns="0" bIns="36000" rtlCol="0" anchor="ctr" anchorCtr="0">
            <a:spAutoFit/>
          </a:bodyPr>
          <a:lstStyle/>
          <a:p>
            <a:r>
              <a:rPr lang="de-CH" sz="1400" baseline="30000" dirty="0" smtClean="0">
                <a:latin typeface="+mn-lt"/>
              </a:rPr>
              <a:t>1</a:t>
            </a:r>
            <a:r>
              <a:rPr lang="de-CH" sz="1400" dirty="0" smtClean="0">
                <a:latin typeface="+mn-lt"/>
              </a:rPr>
              <a:t> Universität Zürich, Institut für Politikwissenschaft: «Altersvorsorge 2020: Intakte Erfolgschancen trotz starkem Widerstand gegen Sparmassnahmen». August 2015.</a:t>
            </a:r>
            <a:endParaRPr lang="de-CH" sz="1400" dirty="0">
              <a:latin typeface="+mn-lt"/>
            </a:endParaRPr>
          </a:p>
        </p:txBody>
      </p:sp>
    </p:spTree>
    <p:extLst>
      <p:ext uri="{BB962C8B-B14F-4D97-AF65-F5344CB8AC3E}">
        <p14:creationId xmlns:p14="http://schemas.microsoft.com/office/powerpoint/2010/main" val="3592860422"/>
      </p:ext>
    </p:extLst>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CH" sz="3200" dirty="0" smtClean="0">
                <a:latin typeface="Arial" pitchFamily="34" charset="0"/>
                <a:cs typeface="Arial" pitchFamily="34" charset="0"/>
              </a:rPr>
              <a:t>Zeitplan</a:t>
            </a:r>
            <a:endParaRPr lang="de-CH" sz="3200" dirty="0">
              <a:latin typeface="Arial" pitchFamily="34" charset="0"/>
              <a:cs typeface="Arial" pitchFamily="34" charset="0"/>
            </a:endParaRPr>
          </a:p>
        </p:txBody>
      </p:sp>
      <p:sp>
        <p:nvSpPr>
          <p:cNvPr id="7" name="Espace réservé du contenu 6"/>
          <p:cNvSpPr>
            <a:spLocks noGrp="1"/>
          </p:cNvSpPr>
          <p:nvPr>
            <p:ph sz="quarter" idx="10"/>
          </p:nvPr>
        </p:nvSpPr>
        <p:spPr>
          <a:xfrm>
            <a:off x="1295400" y="1052736"/>
            <a:ext cx="7488000" cy="4851264"/>
          </a:xfrm>
        </p:spPr>
        <p:txBody>
          <a:bodyPr>
            <a:normAutofit fontScale="92500" lnSpcReduction="10000"/>
          </a:bodyPr>
          <a:lstStyle/>
          <a:p>
            <a:r>
              <a:rPr lang="de-CH" sz="2000" dirty="0">
                <a:latin typeface="Arial" pitchFamily="34" charset="0"/>
                <a:cs typeface="Arial" pitchFamily="34" charset="0"/>
              </a:rPr>
              <a:t>Beratung durch </a:t>
            </a:r>
            <a:r>
              <a:rPr lang="de-CH" sz="2000" dirty="0" smtClean="0">
                <a:latin typeface="Arial" pitchFamily="34" charset="0"/>
                <a:cs typeface="Arial" pitchFamily="34" charset="0"/>
              </a:rPr>
              <a:t>das Parlament</a:t>
            </a:r>
          </a:p>
          <a:p>
            <a:pPr marL="811212" indent="-457200">
              <a:buFont typeface="+mj-lt"/>
              <a:buAutoNum type="arabicPeriod"/>
            </a:pPr>
            <a:r>
              <a:rPr lang="de-CH" sz="2000" dirty="0"/>
              <a:t>Kommission für soziale Sicherheit und Gesundheit SGK des </a:t>
            </a:r>
            <a:r>
              <a:rPr lang="de-CH" sz="2000" dirty="0" smtClean="0"/>
              <a:t>Ständerats (</a:t>
            </a:r>
            <a:r>
              <a:rPr lang="de-CH" dirty="0"/>
              <a:t>J</a:t>
            </a:r>
            <a:r>
              <a:rPr lang="de-CH" sz="2000" dirty="0" smtClean="0"/>
              <a:t>anuar – August 2015)</a:t>
            </a:r>
            <a:endParaRPr lang="de-CH" sz="2000" dirty="0"/>
          </a:p>
          <a:p>
            <a:pPr marL="811212" indent="-457200">
              <a:buFont typeface="+mj-lt"/>
              <a:buAutoNum type="arabicPeriod"/>
            </a:pPr>
            <a:r>
              <a:rPr lang="de-CH" sz="2000" dirty="0" smtClean="0"/>
              <a:t>Ständerat (14., 15. und 16. September 2015)</a:t>
            </a:r>
            <a:endParaRPr lang="de-CH" sz="2000" dirty="0"/>
          </a:p>
          <a:p>
            <a:pPr marL="811212" indent="-457200">
              <a:buFont typeface="+mj-lt"/>
              <a:buAutoNum type="arabicPeriod"/>
            </a:pPr>
            <a:r>
              <a:rPr lang="de-CH" sz="2000" dirty="0"/>
              <a:t>SGK </a:t>
            </a:r>
            <a:r>
              <a:rPr lang="de-CH" sz="2000" smtClean="0"/>
              <a:t>Nationalrat </a:t>
            </a:r>
          </a:p>
          <a:p>
            <a:pPr marL="811212" indent="-457200">
              <a:buFont typeface="+mj-lt"/>
              <a:buAutoNum type="arabicPeriod"/>
            </a:pPr>
            <a:r>
              <a:rPr lang="de-CH" sz="2000" smtClean="0"/>
              <a:t>Nationalrat</a:t>
            </a:r>
            <a:endParaRPr lang="de-CH" sz="2000" dirty="0"/>
          </a:p>
          <a:p>
            <a:pPr marL="811212" indent="-457200">
              <a:buFont typeface="+mj-lt"/>
              <a:buAutoNum type="arabicPeriod"/>
            </a:pPr>
            <a:r>
              <a:rPr lang="de-CH" sz="2000" dirty="0"/>
              <a:t>Differenzbereinigung(en)</a:t>
            </a:r>
          </a:p>
          <a:p>
            <a:pPr marL="811212" indent="-457200">
              <a:buFont typeface="+mj-lt"/>
              <a:buAutoNum type="arabicPeriod"/>
            </a:pPr>
            <a:r>
              <a:rPr lang="de-CH" sz="2000" dirty="0"/>
              <a:t>Schlussabstimmung </a:t>
            </a:r>
            <a:r>
              <a:rPr lang="de-CH" sz="2000" dirty="0">
                <a:sym typeface="Wingdings" panose="05000000000000000000" pitchFamily="2" charset="2"/>
              </a:rPr>
              <a:t> Referendumsfrist </a:t>
            </a:r>
            <a:r>
              <a:rPr lang="de-CH" sz="2000" dirty="0" smtClean="0">
                <a:sym typeface="Wingdings" panose="05000000000000000000" pitchFamily="2" charset="2"/>
              </a:rPr>
              <a:t>für Gesetzesänderungen</a:t>
            </a:r>
            <a:endParaRPr lang="de-CH" sz="2000" dirty="0" smtClean="0">
              <a:latin typeface="Arial" pitchFamily="34" charset="0"/>
              <a:cs typeface="Arial" pitchFamily="34" charset="0"/>
            </a:endParaRPr>
          </a:p>
          <a:p>
            <a:r>
              <a:rPr lang="de-CH" sz="2000" dirty="0" smtClean="0">
                <a:latin typeface="Arial" pitchFamily="34" charset="0"/>
                <a:cs typeface="Arial" pitchFamily="34" charset="0"/>
              </a:rPr>
              <a:t>Obligatorische Volksabstimmung zur </a:t>
            </a:r>
            <a:r>
              <a:rPr lang="en-US" sz="2000" dirty="0" err="1" smtClean="0">
                <a:latin typeface="Arial" pitchFamily="34" charset="0"/>
                <a:cs typeface="Arial" pitchFamily="34" charset="0"/>
              </a:rPr>
              <a:t>Erhöhung</a:t>
            </a:r>
            <a:r>
              <a:rPr lang="en-US" sz="2000" dirty="0" smtClean="0">
                <a:latin typeface="Arial" pitchFamily="34" charset="0"/>
                <a:cs typeface="Arial" pitchFamily="34" charset="0"/>
              </a:rPr>
              <a:t> </a:t>
            </a:r>
            <a:r>
              <a:rPr lang="en-US" sz="2000" dirty="0">
                <a:latin typeface="Arial" pitchFamily="34" charset="0"/>
                <a:cs typeface="Arial" pitchFamily="34" charset="0"/>
              </a:rPr>
              <a:t>der </a:t>
            </a:r>
            <a:r>
              <a:rPr lang="en-US" sz="2000" dirty="0" err="1" smtClean="0">
                <a:latin typeface="Arial" pitchFamily="34" charset="0"/>
                <a:cs typeface="Arial" pitchFamily="34" charset="0"/>
              </a:rPr>
              <a:t>Mehrwertsteuer</a:t>
            </a:r>
            <a:r>
              <a:rPr lang="en-US" sz="2000" dirty="0" smtClean="0">
                <a:latin typeface="Arial" pitchFamily="34" charset="0"/>
                <a:cs typeface="Arial" pitchFamily="34" charset="0"/>
              </a:rPr>
              <a:t> (</a:t>
            </a:r>
            <a:r>
              <a:rPr lang="en-US" dirty="0" err="1">
                <a:latin typeface="Arial" pitchFamily="34" charset="0"/>
                <a:cs typeface="Arial" pitchFamily="34" charset="0"/>
              </a:rPr>
              <a:t>V</a:t>
            </a:r>
            <a:r>
              <a:rPr lang="en-US" sz="2000" dirty="0" err="1" smtClean="0">
                <a:latin typeface="Arial" pitchFamily="34" charset="0"/>
                <a:cs typeface="Arial" pitchFamily="34" charset="0"/>
              </a:rPr>
              <a:t>erfassungsänderung</a:t>
            </a:r>
            <a:r>
              <a:rPr lang="de-CH" sz="2000" dirty="0" smtClean="0">
                <a:latin typeface="Arial" pitchFamily="34" charset="0"/>
                <a:cs typeface="Arial" pitchFamily="34" charset="0"/>
              </a:rPr>
              <a:t>)</a:t>
            </a:r>
          </a:p>
          <a:p>
            <a:r>
              <a:rPr lang="de-CH" sz="2000" dirty="0" smtClean="0">
                <a:latin typeface="Arial" pitchFamily="34" charset="0"/>
                <a:cs typeface="Arial" pitchFamily="34" charset="0"/>
              </a:rPr>
              <a:t>Möglicherweise auch Abstimmung(en) über Reformpaket(e) (Gesetzesreferendum)</a:t>
            </a:r>
            <a:endParaRPr lang="de-CH" sz="2000" dirty="0">
              <a:latin typeface="Arial" pitchFamily="34" charset="0"/>
              <a:cs typeface="Arial" pitchFamily="34" charset="0"/>
            </a:endParaRPr>
          </a:p>
        </p:txBody>
      </p:sp>
      <p:sp>
        <p:nvSpPr>
          <p:cNvPr id="3" name="Flèche droite 2"/>
          <p:cNvSpPr/>
          <p:nvPr/>
        </p:nvSpPr>
        <p:spPr bwMode="auto">
          <a:xfrm>
            <a:off x="643890" y="2500881"/>
            <a:ext cx="651510" cy="377190"/>
          </a:xfrm>
          <a:prstGeom prst="rightArrow">
            <a:avLst/>
          </a:prstGeom>
          <a:solidFill>
            <a:schemeClr val="accent1"/>
          </a:solidFill>
          <a:ln w="9525" cap="flat" cmpd="sng" algn="ctr">
            <a:solidFill>
              <a:schemeClr val="tx1"/>
            </a:solidFill>
            <a:prstDash val="solid"/>
            <a:round/>
            <a:headEnd type="none" w="med" len="med"/>
            <a:tailEnd type="none" w="med" len="med"/>
          </a:ln>
          <a:effectLst>
            <a:outerShdw blurRad="50800" dist="508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183472930"/>
      </p:ext>
    </p:extLst>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Ohne Gegenmassnahmen ist die Kasse der AHV </a:t>
            </a:r>
            <a:r>
              <a:rPr lang="de-CH" dirty="0" smtClean="0"/>
              <a:t>nach 2030 leer</a:t>
            </a:r>
            <a:endParaRPr lang="fr-CH" dirty="0"/>
          </a:p>
        </p:txBody>
      </p:sp>
      <p:sp>
        <p:nvSpPr>
          <p:cNvPr id="9" name="Textfeld 8"/>
          <p:cNvSpPr txBox="1"/>
          <p:nvPr/>
        </p:nvSpPr>
        <p:spPr>
          <a:xfrm>
            <a:off x="1296000" y="5651140"/>
            <a:ext cx="7488000" cy="461665"/>
          </a:xfrm>
          <a:prstGeom prst="rect">
            <a:avLst/>
          </a:prstGeom>
          <a:noFill/>
        </p:spPr>
        <p:txBody>
          <a:bodyPr wrap="square" lIns="0" rIns="0" rtlCol="0">
            <a:spAutoFit/>
          </a:bodyPr>
          <a:lstStyle/>
          <a:p>
            <a:r>
              <a:rPr lang="de-CH" sz="1200" dirty="0">
                <a:latin typeface="+mj-lt"/>
              </a:rPr>
              <a:t>Grundlage: Finanzperspektiven der AHV gemäss BSV-Finanzierungsszenario, basierend auf dem Bevölkerungsszenario </a:t>
            </a:r>
            <a:r>
              <a:rPr lang="en-US" sz="1200" dirty="0">
                <a:latin typeface="+mj-lt"/>
              </a:rPr>
              <a:t>A-00-2015</a:t>
            </a:r>
            <a:r>
              <a:rPr lang="de-CH" sz="1200" dirty="0" smtClean="0">
                <a:latin typeface="+mj-lt"/>
              </a:rPr>
              <a:t> </a:t>
            </a:r>
            <a:r>
              <a:rPr lang="de-CH" sz="1200" dirty="0">
                <a:latin typeface="+mj-lt"/>
              </a:rPr>
              <a:t>des Bundesamts für Statistik</a:t>
            </a:r>
          </a:p>
        </p:txBody>
      </p:sp>
      <p:graphicFrame>
        <p:nvGraphicFramePr>
          <p:cNvPr id="6" name="Diagramm 3"/>
          <p:cNvGraphicFramePr>
            <a:graphicFrameLocks/>
          </p:cNvGraphicFramePr>
          <p:nvPr>
            <p:extLst>
              <p:ext uri="{D42A27DB-BD31-4B8C-83A1-F6EECF244321}">
                <p14:modId xmlns:p14="http://schemas.microsoft.com/office/powerpoint/2010/main" val="640306849"/>
              </p:ext>
            </p:extLst>
          </p:nvPr>
        </p:nvGraphicFramePr>
        <p:xfrm>
          <a:off x="1296000" y="1314063"/>
          <a:ext cx="7270484" cy="42204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rot="16200000">
            <a:off x="13524" y="3001288"/>
            <a:ext cx="2927530" cy="246221"/>
          </a:xfrm>
          <a:prstGeom prst="rect">
            <a:avLst/>
          </a:prstGeom>
        </p:spPr>
        <p:txBody>
          <a:bodyPr wrap="square">
            <a:spAutoFit/>
          </a:bodyPr>
          <a:lstStyle/>
          <a:p>
            <a:pPr algn="ctr">
              <a:defRPr sz="1000" b="1" i="0" u="none" strike="noStrike" kern="1200" baseline="0">
                <a:solidFill>
                  <a:prstClr val="black"/>
                </a:solidFill>
                <a:latin typeface="Arial" pitchFamily="34" charset="0"/>
                <a:ea typeface="+mn-ea"/>
                <a:cs typeface="Arial" pitchFamily="34" charset="0"/>
              </a:defRPr>
            </a:pPr>
            <a:r>
              <a:rPr lang="de-CH" sz="1000" b="1" dirty="0"/>
              <a:t>Kapital in %der Ausgaben der AHV</a:t>
            </a:r>
          </a:p>
        </p:txBody>
      </p:sp>
    </p:spTree>
    <p:extLst>
      <p:ext uri="{BB962C8B-B14F-4D97-AF65-F5344CB8AC3E}">
        <p14:creationId xmlns:p14="http://schemas.microsoft.com/office/powerpoint/2010/main" val="2131270818"/>
      </p:ext>
    </p:extLst>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CH" dirty="0" smtClean="0"/>
              <a:t>Steigender Finanzierungsbedarf der AHV </a:t>
            </a:r>
            <a:r>
              <a:rPr lang="de-CH" smtClean="0"/>
              <a:t>zwischen 2018 </a:t>
            </a:r>
            <a:r>
              <a:rPr lang="de-CH" dirty="0" smtClean="0"/>
              <a:t>und 2030</a:t>
            </a:r>
          </a:p>
        </p:txBody>
      </p:sp>
      <p:sp>
        <p:nvSpPr>
          <p:cNvPr id="3" name="Inhaltsplatzhalter 2"/>
          <p:cNvSpPr>
            <a:spLocks noGrp="1"/>
          </p:cNvSpPr>
          <p:nvPr>
            <p:ph sz="quarter" idx="10"/>
          </p:nvPr>
        </p:nvSpPr>
        <p:spPr/>
        <p:txBody>
          <a:bodyPr/>
          <a:lstStyle/>
          <a:p>
            <a:endParaRPr lang="fr-CH" noProof="0" smtClean="0"/>
          </a:p>
          <a:p>
            <a:endParaRPr lang="fr-CH" noProof="0" smtClean="0"/>
          </a:p>
          <a:p>
            <a:endParaRPr lang="fr-CH" noProof="0" smtClean="0"/>
          </a:p>
          <a:p>
            <a:endParaRPr lang="fr-CH" noProof="0" smtClean="0"/>
          </a:p>
          <a:p>
            <a:endParaRPr lang="fr-CH" noProof="0" smtClean="0"/>
          </a:p>
        </p:txBody>
      </p:sp>
      <p:graphicFrame>
        <p:nvGraphicFramePr>
          <p:cNvPr id="6" name="Tabelle 5"/>
          <p:cNvGraphicFramePr>
            <a:graphicFrameLocks noGrp="1"/>
          </p:cNvGraphicFramePr>
          <p:nvPr>
            <p:extLst>
              <p:ext uri="{D42A27DB-BD31-4B8C-83A1-F6EECF244321}">
                <p14:modId xmlns:p14="http://schemas.microsoft.com/office/powerpoint/2010/main" val="3635419197"/>
              </p:ext>
            </p:extLst>
          </p:nvPr>
        </p:nvGraphicFramePr>
        <p:xfrm>
          <a:off x="1296000" y="1511998"/>
          <a:ext cx="7488001" cy="3978064"/>
        </p:xfrm>
        <a:graphic>
          <a:graphicData uri="http://schemas.openxmlformats.org/drawingml/2006/table">
            <a:tbl>
              <a:tblPr firstRow="1" bandRow="1">
                <a:effectLst>
                  <a:outerShdw blurRad="50800" dist="50800" dir="2700000" algn="tl" rotWithShape="0">
                    <a:prstClr val="black">
                      <a:alpha val="40000"/>
                    </a:prstClr>
                  </a:outerShdw>
                </a:effectLst>
                <a:tableStyleId>{5C22544A-7EE6-4342-B048-85BDC9FD1C3A}</a:tableStyleId>
              </a:tblPr>
              <a:tblGrid>
                <a:gridCol w="3750133"/>
                <a:gridCol w="1868934"/>
                <a:gridCol w="1868934"/>
              </a:tblGrid>
              <a:tr h="994516">
                <a:tc>
                  <a:txBody>
                    <a:bodyPr/>
                    <a:lstStyle/>
                    <a:p>
                      <a:pPr algn="l"/>
                      <a:endParaRPr lang="de-CH" sz="2000" b="0" kern="1200" noProof="0" dirty="0" smtClean="0">
                        <a:solidFill>
                          <a:schemeClr val="bg1"/>
                        </a:solidFill>
                        <a:latin typeface="+mn-lt"/>
                        <a:ea typeface="+mn-ea"/>
                        <a:cs typeface="+mn-cs"/>
                      </a:endParaRPr>
                    </a:p>
                  </a:txBody>
                  <a:tcPr marL="180000" marR="180000" marT="46800" marB="46800" anchor="ctr"/>
                </a:tc>
                <a:tc>
                  <a:txBody>
                    <a:bodyPr/>
                    <a:lstStyle/>
                    <a:p>
                      <a:pPr algn="ctr"/>
                      <a:r>
                        <a:rPr lang="de-CH" sz="2000" b="1" dirty="0" smtClean="0">
                          <a:solidFill>
                            <a:schemeClr val="bg1"/>
                          </a:solidFill>
                        </a:rPr>
                        <a:t>2018</a:t>
                      </a:r>
                      <a:endParaRPr lang="de-CH" sz="2000" b="1" dirty="0">
                        <a:solidFill>
                          <a:schemeClr val="bg1"/>
                        </a:solidFill>
                      </a:endParaRPr>
                    </a:p>
                  </a:txBody>
                  <a:tcPr marL="180000" marR="180000" marT="46800" marB="46800" anchor="ctr"/>
                </a:tc>
                <a:tc>
                  <a:txBody>
                    <a:bodyPr/>
                    <a:lstStyle/>
                    <a:p>
                      <a:pPr algn="ctr"/>
                      <a:r>
                        <a:rPr lang="de-CH" sz="2000" b="1" dirty="0" smtClean="0">
                          <a:solidFill>
                            <a:schemeClr val="bg1"/>
                          </a:solidFill>
                        </a:rPr>
                        <a:t>2030</a:t>
                      </a:r>
                      <a:endParaRPr lang="de-CH" sz="2000" b="1" dirty="0">
                        <a:solidFill>
                          <a:schemeClr val="bg1"/>
                        </a:solidFill>
                      </a:endParaRPr>
                    </a:p>
                  </a:txBody>
                  <a:tcPr marL="180000" marR="180000" marT="46800" marB="46800" anchor="ctr"/>
                </a:tc>
              </a:tr>
              <a:tr h="994516">
                <a:tc>
                  <a:txBody>
                    <a:bodyPr/>
                    <a:lstStyle/>
                    <a:p>
                      <a:pPr algn="l"/>
                      <a:r>
                        <a:rPr lang="de-CH" sz="2000" b="0" kern="1200" noProof="0" dirty="0" smtClean="0"/>
                        <a:t>Milliarden Franken</a:t>
                      </a:r>
                      <a:endParaRPr lang="de-CH" sz="2000" b="0" kern="1200" noProof="0" dirty="0" smtClean="0">
                        <a:solidFill>
                          <a:srgbClr val="000000"/>
                        </a:solidFill>
                        <a:latin typeface="+mn-lt"/>
                        <a:ea typeface="+mn-ea"/>
                        <a:cs typeface="+mn-cs"/>
                      </a:endParaRPr>
                    </a:p>
                  </a:txBody>
                  <a:tcPr marL="180000" marR="180000" marT="46800" marB="46800" anchor="ctr"/>
                </a:tc>
                <a:tc>
                  <a:txBody>
                    <a:bodyPr/>
                    <a:lstStyle/>
                    <a:p>
                      <a:pPr algn="ctr"/>
                      <a:r>
                        <a:rPr lang="de-CH" sz="2000" b="1" dirty="0" smtClean="0">
                          <a:solidFill>
                            <a:schemeClr val="tx1"/>
                          </a:solidFill>
                        </a:rPr>
                        <a:t>0,8</a:t>
                      </a:r>
                      <a:endParaRPr lang="de-CH" sz="2000" b="1" dirty="0">
                        <a:solidFill>
                          <a:schemeClr val="tx1"/>
                        </a:solidFill>
                      </a:endParaRPr>
                    </a:p>
                  </a:txBody>
                  <a:tcPr marL="180000" marR="180000" marT="46800" marB="46800" anchor="ctr"/>
                </a:tc>
                <a:tc>
                  <a:txBody>
                    <a:bodyPr/>
                    <a:lstStyle/>
                    <a:p>
                      <a:pPr algn="ctr"/>
                      <a:r>
                        <a:rPr lang="de-CH" sz="2000" b="1" dirty="0" smtClean="0">
                          <a:solidFill>
                            <a:schemeClr val="accent2">
                              <a:lumMod val="75000"/>
                            </a:schemeClr>
                          </a:solidFill>
                        </a:rPr>
                        <a:t>7,5</a:t>
                      </a:r>
                      <a:endParaRPr lang="de-CH" sz="2000" b="1" dirty="0">
                        <a:solidFill>
                          <a:schemeClr val="accent2">
                            <a:lumMod val="75000"/>
                          </a:schemeClr>
                        </a:solidFill>
                      </a:endParaRPr>
                    </a:p>
                  </a:txBody>
                  <a:tcPr marL="180000" marR="180000" marT="46800" marB="46800" anchor="ctr"/>
                </a:tc>
              </a:tr>
              <a:tr h="994516">
                <a:tc>
                  <a:txBody>
                    <a:bodyPr/>
                    <a:lstStyle/>
                    <a:p>
                      <a:pPr algn="l"/>
                      <a:r>
                        <a:rPr lang="de-CH" sz="2000" b="0" kern="1200" noProof="0" dirty="0" smtClean="0"/>
                        <a:t>Mehrwertsteuer-Prozente</a:t>
                      </a:r>
                      <a:endParaRPr lang="de-CH" sz="2000" b="0" noProof="0" dirty="0"/>
                    </a:p>
                  </a:txBody>
                  <a:tcPr marL="180000" marR="180000" marT="46800" marB="46800" anchor="ctr"/>
                </a:tc>
                <a:tc>
                  <a:txBody>
                    <a:bodyPr/>
                    <a:lstStyle/>
                    <a:p>
                      <a:pPr marL="0" marR="0" indent="0" algn="ctr" defTabSz="816219" rtl="0" eaLnBrk="1" fontAlgn="auto" latinLnBrk="0" hangingPunct="1">
                        <a:lnSpc>
                          <a:spcPct val="100000"/>
                        </a:lnSpc>
                        <a:spcBef>
                          <a:spcPts val="0"/>
                        </a:spcBef>
                        <a:spcAft>
                          <a:spcPts val="0"/>
                        </a:spcAft>
                        <a:buClrTx/>
                        <a:buSzTx/>
                        <a:buFontTx/>
                        <a:buNone/>
                        <a:tabLst/>
                        <a:defRPr/>
                      </a:pPr>
                      <a:r>
                        <a:rPr lang="de-CH" sz="2000" b="1" dirty="0" smtClean="0">
                          <a:solidFill>
                            <a:schemeClr val="tx1"/>
                          </a:solidFill>
                        </a:rPr>
                        <a:t>0,3</a:t>
                      </a:r>
                      <a:endParaRPr lang="de-CH" sz="2000" b="1" dirty="0">
                        <a:solidFill>
                          <a:schemeClr val="tx1"/>
                        </a:solidFill>
                      </a:endParaRPr>
                    </a:p>
                  </a:txBody>
                  <a:tcPr marL="180000" marR="180000" marT="46800" marB="46800" anchor="ctr"/>
                </a:tc>
                <a:tc>
                  <a:txBody>
                    <a:bodyPr/>
                    <a:lstStyle/>
                    <a:p>
                      <a:pPr marL="0" marR="0" indent="0" algn="ctr" defTabSz="816219" rtl="0" eaLnBrk="1" fontAlgn="auto" latinLnBrk="0" hangingPunct="1">
                        <a:lnSpc>
                          <a:spcPct val="100000"/>
                        </a:lnSpc>
                        <a:spcBef>
                          <a:spcPts val="0"/>
                        </a:spcBef>
                        <a:spcAft>
                          <a:spcPts val="0"/>
                        </a:spcAft>
                        <a:buClrTx/>
                        <a:buSzTx/>
                        <a:buFontTx/>
                        <a:buNone/>
                        <a:tabLst/>
                        <a:defRPr/>
                      </a:pPr>
                      <a:r>
                        <a:rPr lang="de-CH" sz="2000" b="1" baseline="0" dirty="0" smtClean="0">
                          <a:solidFill>
                            <a:schemeClr val="accent2">
                              <a:lumMod val="75000"/>
                            </a:schemeClr>
                          </a:solidFill>
                        </a:rPr>
                        <a:t>2,1</a:t>
                      </a:r>
                      <a:endParaRPr lang="de-CH" sz="2000" b="1" dirty="0">
                        <a:solidFill>
                          <a:schemeClr val="accent2">
                            <a:lumMod val="75000"/>
                          </a:schemeClr>
                        </a:solidFill>
                      </a:endParaRPr>
                    </a:p>
                  </a:txBody>
                  <a:tcPr marL="180000" marR="180000" marT="46800" marB="46800" anchor="ctr"/>
                </a:tc>
              </a:tr>
              <a:tr h="994516">
                <a:tc>
                  <a:txBody>
                    <a:bodyPr/>
                    <a:lstStyle/>
                    <a:p>
                      <a:pPr algn="l"/>
                      <a:r>
                        <a:rPr lang="de-CH" sz="2000" b="0" noProof="0" dirty="0" smtClean="0"/>
                        <a:t>Lohnprozente</a:t>
                      </a:r>
                      <a:endParaRPr lang="de-CH" sz="2000" b="0" noProof="0" dirty="0"/>
                    </a:p>
                  </a:txBody>
                  <a:tcPr marL="180000" marR="180000" marT="46800" marB="46800" anchor="ctr"/>
                </a:tc>
                <a:tc>
                  <a:txBody>
                    <a:bodyPr/>
                    <a:lstStyle/>
                    <a:p>
                      <a:pPr algn="ctr"/>
                      <a:r>
                        <a:rPr lang="de-CH" sz="2000" b="1" dirty="0" smtClean="0">
                          <a:solidFill>
                            <a:schemeClr val="tx1"/>
                          </a:solidFill>
                        </a:rPr>
                        <a:t>0,2</a:t>
                      </a:r>
                      <a:endParaRPr lang="de-CH" sz="2000" b="1" dirty="0">
                        <a:solidFill>
                          <a:schemeClr val="tx1"/>
                        </a:solidFill>
                      </a:endParaRPr>
                    </a:p>
                  </a:txBody>
                  <a:tcPr marL="180000" marR="180000" marT="46800" marB="46800" anchor="ctr"/>
                </a:tc>
                <a:tc>
                  <a:txBody>
                    <a:bodyPr/>
                    <a:lstStyle/>
                    <a:p>
                      <a:pPr algn="ctr"/>
                      <a:r>
                        <a:rPr lang="de-CH" sz="2000" b="1" dirty="0" smtClean="0">
                          <a:solidFill>
                            <a:schemeClr val="accent2">
                              <a:lumMod val="75000"/>
                            </a:schemeClr>
                          </a:solidFill>
                        </a:rPr>
                        <a:t>1,6</a:t>
                      </a:r>
                      <a:endParaRPr lang="de-CH" sz="2000" b="1" dirty="0">
                        <a:solidFill>
                          <a:schemeClr val="accent2">
                            <a:lumMod val="75000"/>
                          </a:schemeClr>
                        </a:solidFill>
                      </a:endParaRPr>
                    </a:p>
                  </a:txBody>
                  <a:tcPr marL="180000" marR="180000" marT="46800" marB="46800" anchor="ctr"/>
                </a:tc>
              </a:tr>
            </a:tbl>
          </a:graphicData>
        </a:graphic>
      </p:graphicFrame>
      <p:sp>
        <p:nvSpPr>
          <p:cNvPr id="5" name="Textfeld 4"/>
          <p:cNvSpPr txBox="1"/>
          <p:nvPr/>
        </p:nvSpPr>
        <p:spPr>
          <a:xfrm>
            <a:off x="1296000" y="5760000"/>
            <a:ext cx="7488000" cy="276999"/>
          </a:xfrm>
          <a:prstGeom prst="rect">
            <a:avLst/>
          </a:prstGeom>
          <a:noFill/>
        </p:spPr>
        <p:txBody>
          <a:bodyPr wrap="square" lIns="0" rIns="0" rtlCol="0">
            <a:spAutoFit/>
          </a:bodyPr>
          <a:lstStyle/>
          <a:p>
            <a:r>
              <a:rPr lang="de-CH" sz="1200" dirty="0" smtClean="0">
                <a:latin typeface="+mn-lt"/>
              </a:rPr>
              <a:t>Grundlage: Finanzperspektiven der AHV gemäss </a:t>
            </a:r>
            <a:r>
              <a:rPr lang="de-CH" sz="1200" dirty="0" smtClean="0">
                <a:latin typeface="+mn-lt"/>
                <a:hlinkClick r:id="rId3" action="ppaction://hlinksldjump"/>
              </a:rPr>
              <a:t>Referenzszenario BSV</a:t>
            </a:r>
            <a:endParaRPr lang="de-CH" sz="1200" dirty="0">
              <a:latin typeface="+mn-lt"/>
            </a:endParaRPr>
          </a:p>
        </p:txBody>
      </p:sp>
    </p:spTree>
    <p:extLst>
      <p:ext uri="{BB962C8B-B14F-4D97-AF65-F5344CB8AC3E}">
        <p14:creationId xmlns:p14="http://schemas.microsoft.com/office/powerpoint/2010/main" val="1623213916"/>
      </p:ext>
    </p:extLst>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dirty="0"/>
              <a:t>Berufliche Vorsorge: Der «dritte Beitragszahler» ist schwach geworden</a:t>
            </a:r>
            <a:endParaRPr lang="en-US" dirty="0"/>
          </a:p>
        </p:txBody>
      </p:sp>
      <p:graphicFrame>
        <p:nvGraphicFramePr>
          <p:cNvPr id="7" name="Chart 8"/>
          <p:cNvGraphicFramePr>
            <a:graphicFrameLocks noGrp="1"/>
          </p:cNvGraphicFramePr>
          <p:nvPr>
            <p:ph sz="quarter" idx="14"/>
            <p:extLst/>
          </p:nvPr>
        </p:nvGraphicFramePr>
        <p:xfrm>
          <a:off x="1295762" y="1278000"/>
          <a:ext cx="7488238" cy="4679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143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bisherigen Lösungsversuche sind alle gescheitert</a:t>
            </a:r>
            <a:endParaRPr lang="de-CH" dirty="0"/>
          </a:p>
        </p:txBody>
      </p:sp>
      <p:sp>
        <p:nvSpPr>
          <p:cNvPr id="3" name="Inhaltsplatzhalter 2"/>
          <p:cNvSpPr>
            <a:spLocks noGrp="1"/>
          </p:cNvSpPr>
          <p:nvPr>
            <p:ph sz="quarter" idx="10"/>
          </p:nvPr>
        </p:nvSpPr>
        <p:spPr/>
        <p:txBody>
          <a:bodyPr>
            <a:normAutofit/>
          </a:bodyPr>
          <a:lstStyle/>
          <a:p>
            <a:r>
              <a:rPr lang="de-CH" dirty="0" smtClean="0"/>
              <a:t>11. AHV-Revision</a:t>
            </a:r>
          </a:p>
          <a:p>
            <a:pPr lvl="1"/>
            <a:r>
              <a:rPr lang="de-CH" dirty="0" smtClean="0"/>
              <a:t>Gescheitert in der Volksabstimmung vom 16. Mai 2004 mit 67,9 % Nein-Stimmen</a:t>
            </a:r>
          </a:p>
          <a:p>
            <a:r>
              <a:rPr lang="de-CH" dirty="0" smtClean="0"/>
              <a:t>Erhöhung der Mehrwertsteuer um 1 %-Punkt für AHV und IV</a:t>
            </a:r>
          </a:p>
          <a:p>
            <a:pPr lvl="1"/>
            <a:r>
              <a:rPr lang="de-CH" dirty="0" smtClean="0"/>
              <a:t>Gescheitert in der Volksabstimmung vom 16. Mai 2004 mit 68,6 % Nein-Stimmen</a:t>
            </a:r>
          </a:p>
          <a:p>
            <a:r>
              <a:rPr lang="de-CH" dirty="0" smtClean="0"/>
              <a:t>11. AHV-Revision (Neuauflage)</a:t>
            </a:r>
          </a:p>
          <a:p>
            <a:pPr lvl="1"/>
            <a:r>
              <a:rPr lang="de-CH" dirty="0" smtClean="0"/>
              <a:t>Gescheitert im Nationalrat am 1. Oktober 2010 mit 118 Nein : 72 Ja</a:t>
            </a:r>
          </a:p>
          <a:p>
            <a:r>
              <a:rPr lang="de-CH" dirty="0" smtClean="0"/>
              <a:t>Anpassung (Senkung) des Mindestumwandlungssatzes</a:t>
            </a:r>
          </a:p>
          <a:p>
            <a:pPr lvl="1"/>
            <a:r>
              <a:rPr lang="de-CH" dirty="0" smtClean="0"/>
              <a:t>Gescheitert in der Volksabstimmung vom 7. März 2010 mit 72,7 % Nein-Stimmen</a:t>
            </a:r>
            <a:endParaRPr lang="de-CH" dirty="0"/>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ChangeAspect="1" noChangeArrowheads="1"/>
          </p:cNvPicPr>
          <p:nvPr/>
        </p:nvPicPr>
        <p:blipFill>
          <a:blip r:embed="rId3" cstate="print"/>
          <a:srcRect/>
          <a:stretch>
            <a:fillRect/>
          </a:stretch>
        </p:blipFill>
        <p:spPr bwMode="auto">
          <a:xfrm>
            <a:off x="5512662" y="1274853"/>
            <a:ext cx="3296439" cy="4680000"/>
          </a:xfrm>
          <a:prstGeom prst="rect">
            <a:avLst/>
          </a:prstGeom>
          <a:noFill/>
          <a:ln w="9525">
            <a:solidFill>
              <a:schemeClr val="tx1"/>
            </a:solidFill>
            <a:miter lim="800000"/>
            <a:headEnd/>
            <a:tailEnd/>
          </a:ln>
          <a:effectLst>
            <a:outerShdw blurRad="50800" dist="63500" dir="2700000" algn="tl" rotWithShape="0">
              <a:prstClr val="black">
                <a:alpha val="40000"/>
              </a:prstClr>
            </a:outerShdw>
          </a:effectLst>
        </p:spPr>
      </p:pic>
      <p:sp>
        <p:nvSpPr>
          <p:cNvPr id="2" name="Titel 1"/>
          <p:cNvSpPr>
            <a:spLocks noGrp="1"/>
          </p:cNvSpPr>
          <p:nvPr>
            <p:ph type="title"/>
          </p:nvPr>
        </p:nvSpPr>
        <p:spPr/>
        <p:txBody>
          <a:bodyPr/>
          <a:lstStyle/>
          <a:p>
            <a:r>
              <a:rPr lang="de-CH" dirty="0" smtClean="0"/>
              <a:t>Die Lösung: Altersvorsorge 2020</a:t>
            </a:r>
            <a:endParaRPr lang="de-CH" dirty="0"/>
          </a:p>
        </p:txBody>
      </p:sp>
      <p:sp>
        <p:nvSpPr>
          <p:cNvPr id="4" name="Inhaltsplatzhalter 3"/>
          <p:cNvSpPr>
            <a:spLocks noGrp="1"/>
          </p:cNvSpPr>
          <p:nvPr>
            <p:ph sz="quarter" idx="10"/>
          </p:nvPr>
        </p:nvSpPr>
        <p:spPr/>
        <p:txBody>
          <a:bodyPr/>
          <a:lstStyle/>
          <a:p>
            <a:endParaRPr lang="de-CH" dirty="0"/>
          </a:p>
        </p:txBody>
      </p:sp>
      <p:pic>
        <p:nvPicPr>
          <p:cNvPr id="100355" name="Picture 3"/>
          <p:cNvPicPr>
            <a:picLocks noChangeAspect="1" noChangeArrowheads="1"/>
          </p:cNvPicPr>
          <p:nvPr/>
        </p:nvPicPr>
        <p:blipFill>
          <a:blip r:embed="rId4" cstate="print"/>
          <a:srcRect/>
          <a:stretch>
            <a:fillRect/>
          </a:stretch>
        </p:blipFill>
        <p:spPr bwMode="auto">
          <a:xfrm>
            <a:off x="3622902" y="966652"/>
            <a:ext cx="3300135" cy="4680000"/>
          </a:xfrm>
          <a:prstGeom prst="rect">
            <a:avLst/>
          </a:prstGeom>
          <a:noFill/>
          <a:ln w="9525">
            <a:solidFill>
              <a:schemeClr val="tx1"/>
            </a:solidFill>
            <a:miter lim="800000"/>
            <a:headEnd/>
            <a:tailEnd/>
          </a:ln>
          <a:effectLst>
            <a:outerShdw blurRad="50800" dist="63500" dir="2700000" algn="tl" rotWithShape="0">
              <a:prstClr val="black">
                <a:alpha val="40000"/>
              </a:prstClr>
            </a:outerShdw>
          </a:effectLst>
        </p:spPr>
      </p:pic>
      <p:pic>
        <p:nvPicPr>
          <p:cNvPr id="100354" name="Picture 2"/>
          <p:cNvPicPr>
            <a:picLocks noChangeAspect="1" noChangeArrowheads="1"/>
          </p:cNvPicPr>
          <p:nvPr/>
        </p:nvPicPr>
        <p:blipFill>
          <a:blip r:embed="rId5" cstate="print"/>
          <a:srcRect/>
          <a:stretch>
            <a:fillRect/>
          </a:stretch>
        </p:blipFill>
        <p:spPr bwMode="auto">
          <a:xfrm>
            <a:off x="1296000" y="1224000"/>
            <a:ext cx="3300135" cy="4680000"/>
          </a:xfrm>
          <a:prstGeom prst="rect">
            <a:avLst/>
          </a:prstGeom>
          <a:noFill/>
          <a:ln w="9525">
            <a:solidFill>
              <a:schemeClr val="tx1"/>
            </a:solidFill>
            <a:miter lim="800000"/>
            <a:headEnd/>
            <a:tailEnd/>
          </a:ln>
          <a:effectLst>
            <a:outerShdw blurRad="50800" dist="63500" dir="2700000" algn="tl" rotWithShape="0">
              <a:prstClr val="black">
                <a:alpha val="40000"/>
              </a:prstClr>
            </a:outerShdw>
          </a:effectLst>
        </p:spPr>
      </p:pic>
    </p:spTree>
    <p:extLst>
      <p:ext uri="{BB962C8B-B14F-4D97-AF65-F5344CB8AC3E}">
        <p14:creationId xmlns:p14="http://schemas.microsoft.com/office/powerpoint/2010/main" val="2606543943"/>
      </p:ext>
    </p:extLst>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Mit einer neuen Strategie zum Erfolg</a:t>
            </a:r>
            <a:endParaRPr lang="de-CH" dirty="0"/>
          </a:p>
        </p:txBody>
      </p:sp>
      <p:sp>
        <p:nvSpPr>
          <p:cNvPr id="3" name="Inhaltsplatzhalter 2"/>
          <p:cNvSpPr>
            <a:spLocks noGrp="1"/>
          </p:cNvSpPr>
          <p:nvPr>
            <p:ph sz="quarter" idx="10"/>
          </p:nvPr>
        </p:nvSpPr>
        <p:spPr/>
        <p:txBody>
          <a:bodyPr/>
          <a:lstStyle/>
          <a:p>
            <a:r>
              <a:rPr lang="de-CH" dirty="0" smtClean="0"/>
              <a:t>Umfassender Ansatz bei Analyse und Lösungen</a:t>
            </a:r>
          </a:p>
          <a:p>
            <a:pPr lvl="1"/>
            <a:r>
              <a:rPr lang="de-CH" dirty="0" smtClean="0"/>
              <a:t>Alle Probleme auf den Tisch legen</a:t>
            </a:r>
          </a:p>
          <a:p>
            <a:pPr lvl="1"/>
            <a:r>
              <a:rPr lang="de-CH" dirty="0" smtClean="0"/>
              <a:t>Nichts beschönigen aber auch keine Schwarzmalerei</a:t>
            </a:r>
          </a:p>
          <a:p>
            <a:pPr lvl="1"/>
            <a:r>
              <a:rPr lang="de-CH" dirty="0" smtClean="0"/>
              <a:t>Keine Salamitaktik und keine </a:t>
            </a:r>
            <a:r>
              <a:rPr lang="de-CH" dirty="0" err="1" smtClean="0"/>
              <a:t>Rosinenpickerei</a:t>
            </a:r>
            <a:endParaRPr lang="de-CH" dirty="0" smtClean="0"/>
          </a:p>
          <a:p>
            <a:r>
              <a:rPr lang="de-CH" dirty="0" smtClean="0"/>
              <a:t>Den Menschen in den Mittelpunkt stellen</a:t>
            </a:r>
          </a:p>
          <a:p>
            <a:pPr lvl="1"/>
            <a:r>
              <a:rPr lang="de-CH" dirty="0" smtClean="0"/>
              <a:t>Erklären was die Revision bringt</a:t>
            </a:r>
          </a:p>
          <a:p>
            <a:pPr lvl="1"/>
            <a:r>
              <a:rPr lang="de-CH" dirty="0" smtClean="0"/>
              <a:t>Leistungsniveau erhalten</a:t>
            </a:r>
            <a:r>
              <a:rPr lang="de-CH" dirty="0" smtClean="0">
                <a:sym typeface="Wingdings" panose="05000000000000000000" pitchFamily="2" charset="2"/>
              </a:rPr>
              <a:t> Ängste nehmen</a:t>
            </a:r>
            <a:endParaRPr lang="de-CH" dirty="0" smtClean="0"/>
          </a:p>
          <a:p>
            <a:pPr lvl="1"/>
            <a:r>
              <a:rPr lang="de-CH" dirty="0" smtClean="0"/>
              <a:t>In einer Volksabstimmung sind technische Argumente wenig erfolgsversprechend</a:t>
            </a:r>
          </a:p>
          <a:p>
            <a:r>
              <a:rPr lang="de-CH" dirty="0" smtClean="0"/>
              <a:t>Anpassung der Vorsorge </a:t>
            </a:r>
            <a:r>
              <a:rPr lang="de-CH" smtClean="0"/>
              <a:t>an </a:t>
            </a:r>
            <a:r>
              <a:rPr lang="en-US" smtClean="0"/>
              <a:t>die </a:t>
            </a:r>
            <a:r>
              <a:rPr lang="en-US" dirty="0"/>
              <a:t>gesellschaftliche Entwicklung </a:t>
            </a:r>
            <a:endParaRPr lang="de-CH" dirty="0"/>
          </a:p>
        </p:txBody>
      </p:sp>
    </p:spTree>
    <p:extLst>
      <p:ext uri="{BB962C8B-B14F-4D97-AF65-F5344CB8AC3E}">
        <p14:creationId xmlns:p14="http://schemas.microsoft.com/office/powerpoint/2010/main" val="2597071077"/>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Grundsätzlicher Konsens</a:t>
            </a:r>
            <a:endParaRPr lang="de-CH" dirty="0"/>
          </a:p>
        </p:txBody>
      </p:sp>
      <p:sp>
        <p:nvSpPr>
          <p:cNvPr id="3" name="Inhaltsplatzhalter 2"/>
          <p:cNvSpPr>
            <a:spLocks noGrp="1"/>
          </p:cNvSpPr>
          <p:nvPr>
            <p:ph sz="quarter" idx="10"/>
          </p:nvPr>
        </p:nvSpPr>
        <p:spPr/>
        <p:txBody>
          <a:bodyPr>
            <a:normAutofit/>
          </a:bodyPr>
          <a:lstStyle/>
          <a:p>
            <a:r>
              <a:rPr lang="de-CH" dirty="0" smtClean="0"/>
              <a:t>Die Reform ist notwendig und dringend</a:t>
            </a:r>
          </a:p>
          <a:p>
            <a:pPr lvl="1"/>
            <a:r>
              <a:rPr lang="de-CH" dirty="0" smtClean="0"/>
              <a:t>Von keiner </a:t>
            </a:r>
            <a:r>
              <a:rPr lang="de-CH" dirty="0"/>
              <a:t>S</a:t>
            </a:r>
            <a:r>
              <a:rPr lang="de-CH" dirty="0" smtClean="0"/>
              <a:t>eite bestritten</a:t>
            </a:r>
          </a:p>
          <a:p>
            <a:pPr lvl="2"/>
            <a:r>
              <a:rPr lang="de-CH" dirty="0" smtClean="0"/>
              <a:t>Anders als bei 11. AHV-Revision &amp; Anpassung Umwandlungssatz</a:t>
            </a:r>
          </a:p>
          <a:p>
            <a:r>
              <a:rPr lang="de-CH" dirty="0" smtClean="0"/>
              <a:t>Die Reform muss umfassend und ganzheitlich sein</a:t>
            </a:r>
          </a:p>
          <a:p>
            <a:pPr lvl="1"/>
            <a:r>
              <a:rPr lang="de-CH" dirty="0" smtClean="0"/>
              <a:t>Gesamtpaket für 1. und 2. Säule</a:t>
            </a:r>
            <a:endParaRPr lang="de-CH" dirty="0"/>
          </a:p>
          <a:p>
            <a:r>
              <a:rPr lang="de-CH" dirty="0" smtClean="0"/>
              <a:t>Die Reform muss ausgewogen und mehrheitsfähig sein</a:t>
            </a:r>
          </a:p>
          <a:p>
            <a:pPr lvl="1"/>
            <a:r>
              <a:rPr lang="de-CH" dirty="0" smtClean="0"/>
              <a:t>Nicht das, was wir uns wünschen, sichert die Altersvorsorge, sondern das, was eine Mehrheit der Stimmenden akzeptiert</a:t>
            </a:r>
          </a:p>
          <a:p>
            <a:r>
              <a:rPr lang="de-CH" dirty="0" smtClean="0"/>
              <a:t>Eintreten auf die Reform war im Ständerat nicht bestritten</a:t>
            </a:r>
            <a:endParaRPr lang="de-CH" dirty="0"/>
          </a:p>
        </p:txBody>
      </p:sp>
    </p:spTree>
    <p:extLst>
      <p:ext uri="{BB962C8B-B14F-4D97-AF65-F5344CB8AC3E}">
        <p14:creationId xmlns:p14="http://schemas.microsoft.com/office/powerpoint/2010/main" val="1007837509"/>
      </p:ext>
    </p:extLst>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Masterlayout gross 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1102_PLR-VS-solidarité_Ayent_Roy_ferti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01102_PLR-VS-solidarité_Ayent_Roy_fert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1102_PLR-VS-solidarité_Ayent_Roy_ferti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1102_PLR-VS-solidarité_Ayent_Roy_ferti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1102_PLR-VS-solidarité_Ayent_Roy_ferti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1102_PLR-VS-solidarité_Ayent_Roy_ferti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1102_PLR-VS-solidarité_Ayent_Roy_ferti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1102_PLR-VS-solidarité_Ayent_Roy_ferti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1102_PLR-VS-solidarité_Ayent_Roy_ferti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1102_PLR-VS-solidarité_Ayent_Roy_ferti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1102_PLR-VS-solidarité_Ayent_Roy_ferti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1102_PLR-VS-solidarité_Ayent_Roy_ferti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1102_PLR-VS-solidarité_Ayent_Roy_ferti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SV">
    <a:dk1>
      <a:sysClr val="windowText" lastClr="000000"/>
    </a:dk1>
    <a:lt1>
      <a:sysClr val="window" lastClr="FFFFFF"/>
    </a:lt1>
    <a:dk2>
      <a:srgbClr val="006288"/>
    </a:dk2>
    <a:lt2>
      <a:srgbClr val="EEECE1"/>
    </a:lt2>
    <a:accent1>
      <a:srgbClr val="E5910B"/>
    </a:accent1>
    <a:accent2>
      <a:srgbClr val="00A6FF"/>
    </a:accent2>
    <a:accent3>
      <a:srgbClr val="2DAA8C"/>
    </a:accent3>
    <a:accent4>
      <a:srgbClr val="FF0000"/>
    </a:accent4>
    <a:accent5>
      <a:srgbClr val="8B004B"/>
    </a:accent5>
    <a:accent6>
      <a:srgbClr val="9B8F00"/>
    </a:accent6>
    <a:hlink>
      <a:srgbClr val="1A007C"/>
    </a:hlink>
    <a:folHlink>
      <a:srgbClr val="807A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101102_PLR-VS-solidarité_Ayent_Roy_fertig</Template>
  <TotalTime>0</TotalTime>
  <Words>1517</Words>
  <Application>Microsoft Office PowerPoint</Application>
  <PresentationFormat>Bildschirmpräsentation (4:3)</PresentationFormat>
  <Paragraphs>257</Paragraphs>
  <Slides>24</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Arial Black</vt:lpstr>
      <vt:lpstr>Calibri</vt:lpstr>
      <vt:lpstr>Times</vt:lpstr>
      <vt:lpstr>Times New Roman</vt:lpstr>
      <vt:lpstr>Wingdings</vt:lpstr>
      <vt:lpstr>Masterlayout gross d</vt:lpstr>
      <vt:lpstr>Altersvorsorge 2020</vt:lpstr>
      <vt:lpstr>Die drei grossen Herausforderungen der schweizerischen Altersvorsorge</vt:lpstr>
      <vt:lpstr>Ohne Gegenmassnahmen ist die Kasse der AHV nach 2030 leer</vt:lpstr>
      <vt:lpstr>Steigender Finanzierungsbedarf der AHV zwischen 2018 und 2030</vt:lpstr>
      <vt:lpstr>Berufliche Vorsorge: Der «dritte Beitragszahler» ist schwach geworden</vt:lpstr>
      <vt:lpstr>Die bisherigen Lösungsversuche sind alle gescheitert</vt:lpstr>
      <vt:lpstr>Die Lösung: Altersvorsorge 2020</vt:lpstr>
      <vt:lpstr>Mit einer neuen Strategie zum Erfolg</vt:lpstr>
      <vt:lpstr>Grundsätzlicher Konsens</vt:lpstr>
      <vt:lpstr>Die wichtigsten Elemente der Reform</vt:lpstr>
      <vt:lpstr>Referenzalter harmonisieren, Flexibilisierung verwirklichen</vt:lpstr>
      <vt:lpstr>Zusatzfinanzierung zur Bewältigung der demographischen Entwicklung</vt:lpstr>
      <vt:lpstr>Ohne Kompensationsmassnahmen gibt es keinen tieferen Umwandlungssatz</vt:lpstr>
      <vt:lpstr>Mindestumwandlungssatz senken, aber Leistungsniveau in der BV halten</vt:lpstr>
      <vt:lpstr>Verbesserung der Altersvorsorge über einen Zuschlag auf der AHV-Rente</vt:lpstr>
      <vt:lpstr>Zuschlag auf die AHV-Rente und Erhöhung des Plafonds für Ehepaare</vt:lpstr>
      <vt:lpstr>Wirkung des höheren Plafonds für Ehepaare gemäss SR</vt:lpstr>
      <vt:lpstr>Massnahmen für die Verbesserung der Transparenz in der beruflichen Vorsorge</vt:lpstr>
      <vt:lpstr>Transparenz im Geschäft mit der 2. Säule verbessern</vt:lpstr>
      <vt:lpstr>Auswirkung der Reform auf die Versicherten im Jahr 2030 (in Franken pro Monat)</vt:lpstr>
      <vt:lpstr>Mit der Reform ist die AHV bis 2030 gesichert</vt:lpstr>
      <vt:lpstr>Grosse Mehrheit für die Reform im Ständerat 29 Ja : 5 Nein (10 Enthaltungen)</vt:lpstr>
      <vt:lpstr>Gemäss Studie der Universität Zürich1 kommt die Reform im Volk gut an</vt:lpstr>
      <vt:lpstr>Zeitplan</vt:lpstr>
    </vt:vector>
  </TitlesOfParts>
  <Company>IDZ-EDI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Rolf Camenzind</dc:creator>
  <cp:lastModifiedBy>Nova Colette BSV</cp:lastModifiedBy>
  <cp:revision>1382</cp:revision>
  <cp:lastPrinted>2015-12-14T11:25:48Z</cp:lastPrinted>
  <dcterms:created xsi:type="dcterms:W3CDTF">2010-11-01T15:21:50Z</dcterms:created>
  <dcterms:modified xsi:type="dcterms:W3CDTF">2016-04-25T12:20:22Z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BSVTEMPL@102.1950:FileRespAmtstitel">
    <vt:lpwstr>Direktion</vt:lpwstr>
  </property>
  <property fmtid="{D5CDD505-2E9C-101B-9397-08002B2CF9AE}" pid="3" name="FSC#BSVTEMPL@102.1950:FileRespAmtstitel_F">
    <vt:lpwstr>Direction</vt:lpwstr>
  </property>
  <property fmtid="{D5CDD505-2E9C-101B-9397-08002B2CF9AE}" pid="4" name="FSC#BSVTEMPL@102.1950:FileRespAmtstitel_I">
    <vt:lpwstr>Direzione</vt:lpwstr>
  </property>
  <property fmtid="{D5CDD505-2E9C-101B-9397-08002B2CF9AE}" pid="5" name="FSC#BSVTEMPL@102.1950:FileRespAmtstitel_E">
    <vt:lpwstr>Direction</vt:lpwstr>
  </property>
  <property fmtid="{D5CDD505-2E9C-101B-9397-08002B2CF9AE}" pid="6" name="FSC#BSVTEMPL@102.1950:AssignmentName">
    <vt:lpwstr/>
  </property>
  <property fmtid="{D5CDD505-2E9C-101B-9397-08002B2CF9AE}" pid="7" name="FSC#BSVTEMPL@102.1950:BSVShortsign">
    <vt:lpwstr/>
  </property>
  <property fmtid="{D5CDD505-2E9C-101B-9397-08002B2CF9AE}" pid="8" name="FSC#BSVTEMPL@102.1950:DocumentID">
    <vt:lpwstr>296</vt:lpwstr>
  </property>
  <property fmtid="{D5CDD505-2E9C-101B-9397-08002B2CF9AE}" pid="9" name="FSC#BSVTEMPL@102.1950:Dossierref">
    <vt:lpwstr>032.0/2012/00884</vt:lpwstr>
  </property>
  <property fmtid="{D5CDD505-2E9C-101B-9397-08002B2CF9AE}" pid="10" name="FSC#BSVTEMPL@102.1950:Oursign">
    <vt:lpwstr>032.0/2012/00884 13.11.2012</vt:lpwstr>
  </property>
  <property fmtid="{D5CDD505-2E9C-101B-9397-08002B2CF9AE}" pid="11" name="FSC#BSVTEMPL@102.1950:EmpfName">
    <vt:lpwstr/>
  </property>
  <property fmtid="{D5CDD505-2E9C-101B-9397-08002B2CF9AE}" pid="12" name="FSC#BSVTEMPL@102.1950:EmpfOrt">
    <vt:lpwstr/>
  </property>
  <property fmtid="{D5CDD505-2E9C-101B-9397-08002B2CF9AE}" pid="13" name="FSC#BSVTEMPL@102.1950:EmpfPLZ">
    <vt:lpwstr/>
  </property>
  <property fmtid="{D5CDD505-2E9C-101B-9397-08002B2CF9AE}" pid="14" name="FSC#BSVTEMPL@102.1950:EmpfStrasse">
    <vt:lpwstr/>
  </property>
  <property fmtid="{D5CDD505-2E9C-101B-9397-08002B2CF9AE}" pid="15" name="FSC#BSVTEMPL@102.1950:FileRespEmail">
    <vt:lpwstr>Sibylle.Muster-Kuhn@bsv.admin.ch</vt:lpwstr>
  </property>
  <property fmtid="{D5CDD505-2E9C-101B-9397-08002B2CF9AE}" pid="16" name="FSC#BSVTEMPL@102.1950:FileRespFax">
    <vt:lpwstr>+41 31 322 78 80</vt:lpwstr>
  </property>
  <property fmtid="{D5CDD505-2E9C-101B-9397-08002B2CF9AE}" pid="17" name="FSC#BSVTEMPL@102.1950:FileRespHome">
    <vt:lpwstr>Bern</vt:lpwstr>
  </property>
  <property fmtid="{D5CDD505-2E9C-101B-9397-08002B2CF9AE}" pid="18" name="FSC#BSVTEMPL@102.1950:FileRespStreet">
    <vt:lpwstr>Effingerstrasse 20</vt:lpwstr>
  </property>
  <property fmtid="{D5CDD505-2E9C-101B-9397-08002B2CF9AE}" pid="19" name="FSC#BSVTEMPL@102.1950:FileRespTel">
    <vt:lpwstr>+41 31 322 90 54</vt:lpwstr>
  </property>
  <property fmtid="{D5CDD505-2E9C-101B-9397-08002B2CF9AE}" pid="20" name="FSC#BSVTEMPL@102.1950:FileRespZipCode">
    <vt:lpwstr>3003</vt:lpwstr>
  </property>
  <property fmtid="{D5CDD505-2E9C-101B-9397-08002B2CF9AE}" pid="21" name="FSC#BSVTEMPL@102.1950:NameFileResponsible">
    <vt:lpwstr>Muster-Kuhn</vt:lpwstr>
  </property>
  <property fmtid="{D5CDD505-2E9C-101B-9397-08002B2CF9AE}" pid="22" name="FSC#BSVTEMPL@102.1950:Shortsign">
    <vt:lpwstr/>
  </property>
  <property fmtid="{D5CDD505-2E9C-101B-9397-08002B2CF9AE}" pid="23" name="FSC#BSVTEMPL@102.1950:UserFunction">
    <vt:lpwstr/>
  </property>
  <property fmtid="{D5CDD505-2E9C-101B-9397-08002B2CF9AE}" pid="24" name="FSC#BSVTEMPL@102.1950:VornameNameFileResponsible">
    <vt:lpwstr>Sibylle</vt:lpwstr>
  </property>
  <property fmtid="{D5CDD505-2E9C-101B-9397-08002B2CF9AE}" pid="25" name="FSC#BSVTEMPL@102.1950:FileResponsible">
    <vt:lpwstr>SibylleMuster-Kuhn</vt:lpwstr>
  </property>
  <property fmtid="{D5CDD505-2E9C-101B-9397-08002B2CF9AE}" pid="26" name="FSC#BSVTEMPL@102.1950:FileRespOrg">
    <vt:lpwstr>Direktion</vt:lpwstr>
  </property>
  <property fmtid="{D5CDD505-2E9C-101B-9397-08002B2CF9AE}" pid="27" name="FSC#BSVTEMPL@102.1950:FileRespOrgHome">
    <vt:lpwstr>Bern</vt:lpwstr>
  </property>
  <property fmtid="{D5CDD505-2E9C-101B-9397-08002B2CF9AE}" pid="28" name="FSC#BSVTEMPL@102.1950:FileRespOrgStreet">
    <vt:lpwstr>Effingerstrasse 20</vt:lpwstr>
  </property>
  <property fmtid="{D5CDD505-2E9C-101B-9397-08002B2CF9AE}" pid="29" name="FSC#BSVTEMPL@102.1950:FileRespOrgZipCode">
    <vt:lpwstr>3003</vt:lpwstr>
  </property>
  <property fmtid="{D5CDD505-2E9C-101B-9397-08002B2CF9AE}" pid="30" name="FSC#BSVTEMPL@102.1950:FileRespOU">
    <vt:lpwstr>Direktion</vt:lpwstr>
  </property>
  <property fmtid="{D5CDD505-2E9C-101B-9397-08002B2CF9AE}" pid="31" name="FSC#BSVTEMPL@102.1950:Registrierdatum">
    <vt:lpwstr>13.11.2012 00:00:00</vt:lpwstr>
  </property>
  <property fmtid="{D5CDD505-2E9C-101B-9397-08002B2CF9AE}" pid="32" name="FSC#BSVTEMPL@102.1950:RegPlanPos">
    <vt:lpwstr>032.0</vt:lpwstr>
  </property>
  <property fmtid="{D5CDD505-2E9C-101B-9397-08002B2CF9AE}" pid="33" name="FSC#BSVTEMPL@102.1950:ShortsignCreate">
    <vt:lpwstr/>
  </property>
  <property fmtid="{D5CDD505-2E9C-101B-9397-08002B2CF9AE}" pid="34" name="FSC#BSVTEMPL@102.1950:SignApproved1">
    <vt:lpwstr/>
  </property>
  <property fmtid="{D5CDD505-2E9C-101B-9397-08002B2CF9AE}" pid="35" name="FSC#BSVTEMPL@102.1950:SignApproved2">
    <vt:lpwstr/>
  </property>
  <property fmtid="{D5CDD505-2E9C-101B-9397-08002B2CF9AE}" pid="36" name="FSC#BSVTEMPL@102.1950:SubjectSubFile">
    <vt:lpwstr>14112012_BR-Klausur_long</vt:lpwstr>
  </property>
  <property fmtid="{D5CDD505-2E9C-101B-9397-08002B2CF9AE}" pid="37" name="FSC#BSVTEMPL@102.1950:SubjectDocument">
    <vt:lpwstr/>
  </property>
  <property fmtid="{D5CDD505-2E9C-101B-9397-08002B2CF9AE}" pid="38" name="FSC#BSVTEMPL@102.1950:TitleDossier">
    <vt:lpwstr>Redaktionskommission Strategie 2020</vt:lpwstr>
  </property>
  <property fmtid="{D5CDD505-2E9C-101B-9397-08002B2CF9AE}" pid="39" name="FSC#BSVTEMPL@102.1950:ZusendungAm">
    <vt:lpwstr/>
  </property>
  <property fmtid="{D5CDD505-2E9C-101B-9397-08002B2CF9AE}" pid="40" name="FSC#EDICFG@15.1700:DossierrefSubFile">
    <vt:lpwstr>032.0/2012/00884</vt:lpwstr>
  </property>
  <property fmtid="{D5CDD505-2E9C-101B-9397-08002B2CF9AE}" pid="41" name="FSC#EDICFG@15.1700:UniqueSubFileNumber">
    <vt:lpwstr>20124613-0296</vt:lpwstr>
  </property>
  <property fmtid="{D5CDD505-2E9C-101B-9397-08002B2CF9AE}" pid="42" name="FSC#BSVTEMPL@102.1950:DocumentIDEnhanced">
    <vt:lpwstr>032.0/2012/00884 13.11.2012 Doknr: 296</vt:lpwstr>
  </property>
  <property fmtid="{D5CDD505-2E9C-101B-9397-08002B2CF9AE}" pid="43" name="FSC#EDICFG@15.1700:FileRespInitials">
    <vt:lpwstr/>
  </property>
  <property fmtid="{D5CDD505-2E9C-101B-9397-08002B2CF9AE}" pid="44" name="FSC#COOSYSTEM@1.1:Container">
    <vt:lpwstr>COO.2063.100.1.137998</vt:lpwstr>
  </property>
  <property fmtid="{D5CDD505-2E9C-101B-9397-08002B2CF9AE}" pid="45" name="FSC#COOELAK@1.1001:Subject">
    <vt:lpwstr/>
  </property>
  <property fmtid="{D5CDD505-2E9C-101B-9397-08002B2CF9AE}" pid="46" name="FSC#COOELAK@1.1001:FileReference">
    <vt:lpwstr>032.0/0884e-2012</vt:lpwstr>
  </property>
  <property fmtid="{D5CDD505-2E9C-101B-9397-08002B2CF9AE}" pid="47" name="FSC#COOELAK@1.1001:FileRefYear">
    <vt:lpwstr>2012</vt:lpwstr>
  </property>
  <property fmtid="{D5CDD505-2E9C-101B-9397-08002B2CF9AE}" pid="48" name="FSC#COOELAK@1.1001:FileRefOrdinal">
    <vt:lpwstr>884</vt:lpwstr>
  </property>
  <property fmtid="{D5CDD505-2E9C-101B-9397-08002B2CF9AE}" pid="49" name="FSC#COOELAK@1.1001:FileRefOU">
    <vt:lpwstr/>
  </property>
  <property fmtid="{D5CDD505-2E9C-101B-9397-08002B2CF9AE}" pid="50" name="FSC#COOELAK@1.1001:Organization">
    <vt:lpwstr/>
  </property>
  <property fmtid="{D5CDD505-2E9C-101B-9397-08002B2CF9AE}" pid="51" name="FSC#COOELAK@1.1001:Owner">
    <vt:lpwstr> Oezen</vt:lpwstr>
  </property>
  <property fmtid="{D5CDD505-2E9C-101B-9397-08002B2CF9AE}" pid="52" name="FSC#COOELAK@1.1001:OwnerExtension">
    <vt:lpwstr>+41 31 324 02 32</vt:lpwstr>
  </property>
  <property fmtid="{D5CDD505-2E9C-101B-9397-08002B2CF9AE}" pid="53" name="FSC#COOELAK@1.1001:OwnerFaxExtension">
    <vt:lpwstr>+41 31 322 78 80</vt:lpwstr>
  </property>
  <property fmtid="{D5CDD505-2E9C-101B-9397-08002B2CF9AE}" pid="54" name="FSC#COOELAK@1.1001:DispatchedBy">
    <vt:lpwstr/>
  </property>
  <property fmtid="{D5CDD505-2E9C-101B-9397-08002B2CF9AE}" pid="55" name="FSC#COOELAK@1.1001:DispatchedAt">
    <vt:lpwstr/>
  </property>
  <property fmtid="{D5CDD505-2E9C-101B-9397-08002B2CF9AE}" pid="56" name="FSC#COOELAK@1.1001:ApprovedBy">
    <vt:lpwstr/>
  </property>
  <property fmtid="{D5CDD505-2E9C-101B-9397-08002B2CF9AE}" pid="57" name="FSC#COOELAK@1.1001:ApprovedAt">
    <vt:lpwstr/>
  </property>
  <property fmtid="{D5CDD505-2E9C-101B-9397-08002B2CF9AE}" pid="58" name="FSC#COOELAK@1.1001:Department">
    <vt:lpwstr>Bereich Leistungen AHV/EO/EL</vt:lpwstr>
  </property>
  <property fmtid="{D5CDD505-2E9C-101B-9397-08002B2CF9AE}" pid="59" name="FSC#COOELAK@1.1001:CreatedAt">
    <vt:lpwstr>13.11.2012</vt:lpwstr>
  </property>
  <property fmtid="{D5CDD505-2E9C-101B-9397-08002B2CF9AE}" pid="60" name="FSC#COOELAK@1.1001:OU">
    <vt:lpwstr>Direktion</vt:lpwstr>
  </property>
  <property fmtid="{D5CDD505-2E9C-101B-9397-08002B2CF9AE}" pid="61" name="FSC#COOELAK@1.1001:Priority">
    <vt:lpwstr/>
  </property>
  <property fmtid="{D5CDD505-2E9C-101B-9397-08002B2CF9AE}" pid="62" name="FSC#COOELAK@1.1001:ObjBarCode">
    <vt:lpwstr>*COO.2063.100.1.137998*</vt:lpwstr>
  </property>
  <property fmtid="{D5CDD505-2E9C-101B-9397-08002B2CF9AE}" pid="63" name="FSC#COOELAK@1.1001:RefBarCode">
    <vt:lpwstr/>
  </property>
  <property fmtid="{D5CDD505-2E9C-101B-9397-08002B2CF9AE}" pid="64" name="FSC#COOELAK@1.1001:FileRefBarCode">
    <vt:lpwstr>*032.0/0884e-2012*</vt:lpwstr>
  </property>
  <property fmtid="{D5CDD505-2E9C-101B-9397-08002B2CF9AE}" pid="65" name="FSC#COOELAK@1.1001:ExternalRef">
    <vt:lpwstr/>
  </property>
  <property fmtid="{D5CDD505-2E9C-101B-9397-08002B2CF9AE}" pid="66" name="FSC#COOELAK@1.1001:IncomingNumber">
    <vt:lpwstr/>
  </property>
  <property fmtid="{D5CDD505-2E9C-101B-9397-08002B2CF9AE}" pid="67" name="FSC#COOELAK@1.1001:IncomingSubject">
    <vt:lpwstr/>
  </property>
  <property fmtid="{D5CDD505-2E9C-101B-9397-08002B2CF9AE}" pid="68" name="FSC#COOELAK@1.1001:ProcessResponsible">
    <vt:lpwstr/>
  </property>
  <property fmtid="{D5CDD505-2E9C-101B-9397-08002B2CF9AE}" pid="69" name="FSC#COOELAK@1.1001:ProcessResponsiblePhone">
    <vt:lpwstr/>
  </property>
  <property fmtid="{D5CDD505-2E9C-101B-9397-08002B2CF9AE}" pid="70" name="FSC#COOELAK@1.1001:ProcessResponsibleMail">
    <vt:lpwstr/>
  </property>
  <property fmtid="{D5CDD505-2E9C-101B-9397-08002B2CF9AE}" pid="71" name="FSC#COOELAK@1.1001:ProcessResponsibleFax">
    <vt:lpwstr/>
  </property>
  <property fmtid="{D5CDD505-2E9C-101B-9397-08002B2CF9AE}" pid="72" name="FSC#COOELAK@1.1001:ApproverFirstName">
    <vt:lpwstr/>
  </property>
  <property fmtid="{D5CDD505-2E9C-101B-9397-08002B2CF9AE}" pid="73" name="FSC#COOELAK@1.1001:ApproverSurName">
    <vt:lpwstr/>
  </property>
  <property fmtid="{D5CDD505-2E9C-101B-9397-08002B2CF9AE}" pid="74" name="FSC#COOELAK@1.1001:ApproverTitle">
    <vt:lpwstr/>
  </property>
  <property fmtid="{D5CDD505-2E9C-101B-9397-08002B2CF9AE}" pid="75" name="FSC#COOELAK@1.1001:ExternalDate">
    <vt:lpwstr/>
  </property>
  <property fmtid="{D5CDD505-2E9C-101B-9397-08002B2CF9AE}" pid="76" name="FSC#COOELAK@1.1001:SettlementApprovedAt">
    <vt:lpwstr/>
  </property>
  <property fmtid="{D5CDD505-2E9C-101B-9397-08002B2CF9AE}" pid="77" name="FSC#COOELAK@1.1001:BaseNumber">
    <vt:lpwstr>032.0</vt:lpwstr>
  </property>
  <property fmtid="{D5CDD505-2E9C-101B-9397-08002B2CF9AE}" pid="78" name="FSC#COOELAK@1.1001:CurrentUserRolePos">
    <vt:lpwstr>Sekretariat</vt:lpwstr>
  </property>
  <property fmtid="{D5CDD505-2E9C-101B-9397-08002B2CF9AE}" pid="79" name="FSC#COOELAK@1.1001:CurrentUserEmail">
    <vt:lpwstr>regula.haldemann@bsv.admin.ch</vt:lpwstr>
  </property>
  <property fmtid="{D5CDD505-2E9C-101B-9397-08002B2CF9AE}" pid="80" name="FSC#ELAKGOV@1.1001:PersonalSubjGender">
    <vt:lpwstr/>
  </property>
  <property fmtid="{D5CDD505-2E9C-101B-9397-08002B2CF9AE}" pid="81" name="FSC#ELAKGOV@1.1001:PersonalSubjFirstName">
    <vt:lpwstr/>
  </property>
  <property fmtid="{D5CDD505-2E9C-101B-9397-08002B2CF9AE}" pid="82" name="FSC#ELAKGOV@1.1001:PersonalSubjSurName">
    <vt:lpwstr/>
  </property>
  <property fmtid="{D5CDD505-2E9C-101B-9397-08002B2CF9AE}" pid="83" name="FSC#ELAKGOV@1.1001:PersonalSubjSalutation">
    <vt:lpwstr/>
  </property>
  <property fmtid="{D5CDD505-2E9C-101B-9397-08002B2CF9AE}" pid="84" name="FSC#ELAKGOV@1.1001:PersonalSubjAddress">
    <vt:lpwstr/>
  </property>
</Properties>
</file>