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2"/>
  </p:sldMasterIdLst>
  <p:notesMasterIdLst>
    <p:notesMasterId r:id="rId23"/>
  </p:notesMasterIdLst>
  <p:handoutMasterIdLst>
    <p:handoutMasterId r:id="rId24"/>
  </p:handoutMasterIdLst>
  <p:sldIdLst>
    <p:sldId id="1370" r:id="rId3"/>
    <p:sldId id="1369" r:id="rId4"/>
    <p:sldId id="1389" r:id="rId5"/>
    <p:sldId id="1391" r:id="rId6"/>
    <p:sldId id="1393" r:id="rId7"/>
    <p:sldId id="1375" r:id="rId8"/>
    <p:sldId id="1427" r:id="rId9"/>
    <p:sldId id="1429" r:id="rId10"/>
    <p:sldId id="1430" r:id="rId11"/>
    <p:sldId id="1378" r:id="rId12"/>
    <p:sldId id="1398" r:id="rId13"/>
    <p:sldId id="1440" r:id="rId14"/>
    <p:sldId id="1431" r:id="rId15"/>
    <p:sldId id="1432" r:id="rId16"/>
    <p:sldId id="1401" r:id="rId17"/>
    <p:sldId id="1418" r:id="rId18"/>
    <p:sldId id="1421" r:id="rId19"/>
    <p:sldId id="1426" r:id="rId20"/>
    <p:sldId id="1434" r:id="rId21"/>
    <p:sldId id="1443" r:id="rId22"/>
  </p:sldIdLst>
  <p:sldSz cx="9144000" cy="6858000" type="screen4x3"/>
  <p:notesSz cx="6724650" cy="987425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f Camenzind" initials="Car" lastIdx="158" clrIdx="0"/>
  <p:cmAuthor id="1" name="Mélanie Sauvain" initials="Sme" lastIdx="28" clrIdx="1">
    <p:extLst>
      <p:ext uri="{19B8F6BF-5375-455C-9EA6-DF929625EA0E}">
        <p15:presenceInfo xmlns:p15="http://schemas.microsoft.com/office/powerpoint/2012/main" userId="Mélanie Sauvain" providerId="None"/>
      </p:ext>
    </p:extLst>
  </p:cmAuthor>
  <p:cmAuthor id="2" name="Sauvain Mélanie BSV" initials="SMB" lastIdx="6" clrIdx="2">
    <p:extLst>
      <p:ext uri="{19B8F6BF-5375-455C-9EA6-DF929625EA0E}">
        <p15:presenceInfo xmlns:p15="http://schemas.microsoft.com/office/powerpoint/2012/main" userId="Sauvain Mélanie BS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D1E6"/>
    <a:srgbClr val="DBE5F1"/>
    <a:srgbClr val="B1C7E1"/>
    <a:srgbClr val="ED181E"/>
    <a:srgbClr val="F0F5FD"/>
    <a:srgbClr val="E8F0F8"/>
    <a:srgbClr val="E6E6E6"/>
    <a:srgbClr val="DDDDDD"/>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8188" autoAdjust="0"/>
  </p:normalViewPr>
  <p:slideViewPr>
    <p:cSldViewPr snapToGrid="0">
      <p:cViewPr varScale="1">
        <p:scale>
          <a:sx n="91" d="100"/>
          <a:sy n="91" d="100"/>
        </p:scale>
        <p:origin x="2094" y="78"/>
      </p:cViewPr>
      <p:guideLst>
        <p:guide orient="horz" pos="2160"/>
        <p:guide pos="2880"/>
      </p:guideLst>
    </p:cSldViewPr>
  </p:slideViewPr>
  <p:outlineViewPr>
    <p:cViewPr>
      <p:scale>
        <a:sx n="33" d="100"/>
        <a:sy n="33" d="100"/>
      </p:scale>
      <p:origin x="0" y="3672"/>
    </p:cViewPr>
  </p:outlineViewPr>
  <p:notesTextViewPr>
    <p:cViewPr>
      <p:scale>
        <a:sx n="125" d="100"/>
        <a:sy n="125" d="100"/>
      </p:scale>
      <p:origin x="0" y="0"/>
    </p:cViewPr>
  </p:notesTextViewPr>
  <p:sorterViewPr>
    <p:cViewPr>
      <p:scale>
        <a:sx n="100" d="100"/>
        <a:sy n="100" d="100"/>
      </p:scale>
      <p:origin x="0" y="-1986"/>
    </p:cViewPr>
  </p:sorterViewPr>
  <p:notesViewPr>
    <p:cSldViewPr snapToGrid="0">
      <p:cViewPr>
        <p:scale>
          <a:sx n="87" d="100"/>
          <a:sy n="87" d="100"/>
        </p:scale>
        <p:origin x="3882" y="-60"/>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db.intra.admin.ch\BSV$\Org\Public\Folienablage\21_Altersvorsorge2020_Musterpr&#228;sentation\150814%20Stand%20SGK-S\Vorbereitung\AHV%20Kapital%202013-2030%20(neu).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b.intra.admin.ch\BSV$\Org\Public\Folienablage\21_Altersvorsorge2020_Musterpr&#228;sentation\131120%20Stand%20Vernehmlassung%20Nov%202013\Version%20f\Vox-Analyse%207.3.2010%20UWS%20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b.intra.admin.ch\BSV$\Org\Public\Folienablage\21_Altersvorsorge2020_Musterpr&#228;sentation\150814%20Stand%20SGK-S\Vorbereitung\AHV%20Kapital%202013-2030%20(ne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4497354497493E-2"/>
          <c:y val="3.2337962962963027E-2"/>
          <c:w val="0.89116666666666633"/>
          <c:h val="0.81265624999999997"/>
        </c:manualLayout>
      </c:layout>
      <c:areaChart>
        <c:grouping val="standard"/>
        <c:varyColors val="0"/>
        <c:ser>
          <c:idx val="1"/>
          <c:order val="1"/>
          <c:tx>
            <c:strRef>
              <c:f>'Zahlen (F)'!$F$5</c:f>
              <c:strCache>
                <c:ptCount val="1"/>
                <c:pt idx="0">
                  <c:v>Seuil critique</c:v>
                </c:pt>
              </c:strCache>
            </c:strRef>
          </c:tx>
          <c:spPr>
            <a:gradFill flip="none" rotWithShape="1">
              <a:gsLst>
                <a:gs pos="0">
                  <a:srgbClr val="C0504D"/>
                </a:gs>
                <a:gs pos="100000">
                  <a:srgbClr val="C0504D">
                    <a:alpha val="0"/>
                  </a:srgbClr>
                </a:gs>
              </a:gsLst>
              <a:lin ang="16200000" scaled="0"/>
              <a:tileRect/>
            </a:gradFill>
          </c:spP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Zahlen!$F$6:$F$22</c:f>
              <c:numCache>
                <c:formatCode>#,##0</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er>
        <c:dLbls>
          <c:showLegendKey val="0"/>
          <c:showVal val="0"/>
          <c:showCatName val="0"/>
          <c:showSerName val="0"/>
          <c:showPercent val="0"/>
          <c:showBubbleSize val="0"/>
        </c:dLbls>
        <c:axId val="39919232"/>
        <c:axId val="272295552"/>
      </c:areaChart>
      <c:lineChart>
        <c:grouping val="standard"/>
        <c:varyColors val="0"/>
        <c:ser>
          <c:idx val="2"/>
          <c:order val="0"/>
          <c:tx>
            <c:strRef>
              <c:f>'Zahlen (F)'!$D$5</c:f>
              <c:strCache>
                <c:ptCount val="1"/>
                <c:pt idx="0">
                  <c:v>Capital de l'AVS (sans réforme) </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Zahlen!$D$6:$D$22</c:f>
              <c:numCache>
                <c:formatCode>#,##0</c:formatCode>
                <c:ptCount val="17"/>
                <c:pt idx="0">
                  <c:v>110</c:v>
                </c:pt>
                <c:pt idx="1">
                  <c:v>106</c:v>
                </c:pt>
                <c:pt idx="2">
                  <c:v>103</c:v>
                </c:pt>
                <c:pt idx="3">
                  <c:v>101</c:v>
                </c:pt>
                <c:pt idx="4">
                  <c:v>99</c:v>
                </c:pt>
                <c:pt idx="5">
                  <c:v>96</c:v>
                </c:pt>
                <c:pt idx="6">
                  <c:v>93</c:v>
                </c:pt>
                <c:pt idx="7">
                  <c:v>87</c:v>
                </c:pt>
                <c:pt idx="8">
                  <c:v>83</c:v>
                </c:pt>
                <c:pt idx="9">
                  <c:v>75</c:v>
                </c:pt>
                <c:pt idx="10">
                  <c:v>70</c:v>
                </c:pt>
                <c:pt idx="11">
                  <c:v>59</c:v>
                </c:pt>
                <c:pt idx="12">
                  <c:v>51</c:v>
                </c:pt>
                <c:pt idx="13">
                  <c:v>39</c:v>
                </c:pt>
                <c:pt idx="14">
                  <c:v>28</c:v>
                </c:pt>
                <c:pt idx="15">
                  <c:v>14</c:v>
                </c:pt>
                <c:pt idx="16">
                  <c:v>2</c:v>
                </c:pt>
              </c:numCache>
            </c:numRef>
          </c:val>
          <c:smooth val="0"/>
        </c:ser>
        <c:dLbls>
          <c:showLegendKey val="0"/>
          <c:showVal val="0"/>
          <c:showCatName val="0"/>
          <c:showSerName val="0"/>
          <c:showPercent val="0"/>
          <c:showBubbleSize val="0"/>
        </c:dLbls>
        <c:marker val="1"/>
        <c:smooth val="0"/>
        <c:axId val="39919232"/>
        <c:axId val="272295552"/>
      </c:lineChart>
      <c:catAx>
        <c:axId val="39919232"/>
        <c:scaling>
          <c:orientation val="minMax"/>
        </c:scaling>
        <c:delete val="0"/>
        <c:axPos val="b"/>
        <c:numFmt formatCode="General" sourceLinked="1"/>
        <c:majorTickMark val="out"/>
        <c:minorTickMark val="none"/>
        <c:tickLblPos val="nextTo"/>
        <c:crossAx val="272295552"/>
        <c:crosses val="autoZero"/>
        <c:auto val="1"/>
        <c:lblAlgn val="ctr"/>
        <c:lblOffset val="100"/>
        <c:noMultiLvlLbl val="0"/>
      </c:catAx>
      <c:valAx>
        <c:axId val="272295552"/>
        <c:scaling>
          <c:orientation val="minMax"/>
        </c:scaling>
        <c:delete val="0"/>
        <c:axPos val="l"/>
        <c:majorGridlines/>
        <c:title>
          <c:tx>
            <c:rich>
              <a:bodyPr rot="-5400000" vert="horz"/>
              <a:lstStyle/>
              <a:p>
                <a:pPr>
                  <a:defRPr sz="1000" b="1"/>
                </a:pPr>
                <a:r>
                  <a:rPr lang="de-CH" sz="1000" b="1"/>
                  <a:t>Capital en pourcent des dépenses</a:t>
                </a:r>
                <a:r>
                  <a:rPr lang="de-CH" sz="1000" b="1" baseline="0"/>
                  <a:t> annuelles</a:t>
                </a:r>
                <a:endParaRPr lang="de-CH" sz="1000" b="1"/>
              </a:p>
            </c:rich>
          </c:tx>
          <c:layout>
            <c:manualLayout>
              <c:xMode val="edge"/>
              <c:yMode val="edge"/>
              <c:x val="1.1693518518518528E-2"/>
              <c:y val="0.20343680555555554"/>
            </c:manualLayout>
          </c:layout>
          <c:overlay val="0"/>
        </c:title>
        <c:numFmt formatCode="#,##0" sourceLinked="1"/>
        <c:majorTickMark val="out"/>
        <c:minorTickMark val="none"/>
        <c:tickLblPos val="nextTo"/>
        <c:crossAx val="39919232"/>
        <c:crosses val="autoZero"/>
        <c:crossBetween val="between"/>
        <c:majorUnit val="10"/>
      </c:valAx>
      <c:spPr>
        <a:noFill/>
        <a:ln>
          <a:noFill/>
        </a:ln>
      </c:spPr>
    </c:plotArea>
    <c:legend>
      <c:legendPos val="b"/>
      <c:layout>
        <c:manualLayout>
          <c:xMode val="edge"/>
          <c:yMode val="edge"/>
          <c:x val="4.9351587301587334E-2"/>
          <c:y val="0.92038125000000004"/>
          <c:w val="0.93657460317460361"/>
          <c:h val="7.961875000000003E-2"/>
        </c:manualLayout>
      </c:layout>
      <c:overlay val="0"/>
    </c:legend>
    <c:plotVisOnly val="1"/>
    <c:dispBlanksAs val="gap"/>
    <c:showDLblsOverMax val="0"/>
  </c:chart>
  <c:spPr>
    <a:noFill/>
    <a:ln>
      <a:noFill/>
    </a:ln>
  </c:spPr>
  <c:txPr>
    <a:bodyPr/>
    <a:lstStyle/>
    <a:p>
      <a:pPr>
        <a:defRPr sz="1100">
          <a:latin typeface="Arial" pitchFamily="34" charset="0"/>
          <a:cs typeface="Arial"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'Argumente (f)'!$B$1:$B$2</c:f>
              <c:strCache>
                <c:ptCount val="1"/>
                <c:pt idx="0">
                  <c:v>Personnes ayant voté "oui" d'accord</c:v>
                </c:pt>
              </c:strCache>
            </c:strRef>
          </c:tx>
          <c:spPr>
            <a:ln>
              <a:solidFill>
                <a:srgbClr val="00B050"/>
              </a:solidFill>
            </a:ln>
            <a:effectLst>
              <a:outerShdw blurRad="50800" dist="38100" dir="2700000" algn="tl" rotWithShape="0">
                <a:prstClr val="black">
                  <a:alpha val="40000"/>
                </a:prstClr>
              </a:outerShdw>
            </a:effectLst>
          </c:spPr>
          <c:marker>
            <c:symbol val="none"/>
          </c:marker>
          <c:cat>
            <c:strRef>
              <c:f>'Argumente (f)'!$A$3:$A$8</c:f>
              <c:strCache>
                <c:ptCount val="6"/>
                <c:pt idx="0">
                  <c:v>Adaptation nécessaire en raison de l'augmentation de l'espérance de vie</c:v>
                </c:pt>
                <c:pt idx="1">
                  <c:v>Sans abaissement du taux de conversion, il faudra augmenter les cotisations salariales</c:v>
                </c:pt>
                <c:pt idx="2">
                  <c:v>Il faut empêcher les caisses de pension de placer à risque</c:v>
                </c:pt>
                <c:pt idx="3">
                  <c:v>La diminution des rentes est injustifiée, l'espérance de vie n'est pas un problème</c:v>
                </c:pt>
                <c:pt idx="4">
                  <c:v>Les caisses de pension et les assureurs-vies pratiquent le "vol des rentes"</c:v>
                </c:pt>
                <c:pt idx="5">
                  <c:v>Mesure socialement injustifiée, qui frappe les plus faibles</c:v>
                </c:pt>
              </c:strCache>
            </c:strRef>
          </c:cat>
          <c:val>
            <c:numRef>
              <c:f>'Argumente (f)'!$B$3:$B$8</c:f>
              <c:numCache>
                <c:formatCode>General</c:formatCode>
                <c:ptCount val="6"/>
                <c:pt idx="0">
                  <c:v>95</c:v>
                </c:pt>
                <c:pt idx="1">
                  <c:v>78</c:v>
                </c:pt>
                <c:pt idx="2">
                  <c:v>79</c:v>
                </c:pt>
                <c:pt idx="3">
                  <c:v>40</c:v>
                </c:pt>
                <c:pt idx="4">
                  <c:v>38</c:v>
                </c:pt>
                <c:pt idx="5">
                  <c:v>66</c:v>
                </c:pt>
              </c:numCache>
            </c:numRef>
          </c:val>
        </c:ser>
        <c:ser>
          <c:idx val="3"/>
          <c:order val="1"/>
          <c:tx>
            <c:strRef>
              <c:f>'Argumente (f)'!$E$1:$E$2</c:f>
              <c:strCache>
                <c:ptCount val="1"/>
                <c:pt idx="0">
                  <c:v>Personnes ayant voté "non" d'accord</c:v>
                </c:pt>
              </c:strCache>
            </c:strRef>
          </c:tx>
          <c:spPr>
            <a:ln>
              <a:solidFill>
                <a:srgbClr val="C00000"/>
              </a:solidFill>
            </a:ln>
            <a:effectLst>
              <a:outerShdw blurRad="50800" dist="38100" dir="2700000" algn="tl" rotWithShape="0">
                <a:prstClr val="black">
                  <a:alpha val="40000"/>
                </a:prstClr>
              </a:outerShdw>
            </a:effectLst>
          </c:spPr>
          <c:marker>
            <c:symbol val="none"/>
          </c:marker>
          <c:cat>
            <c:strRef>
              <c:f>'Argumente (f)'!$A$3:$A$8</c:f>
              <c:strCache>
                <c:ptCount val="6"/>
                <c:pt idx="0">
                  <c:v>Adaptation nécessaire en raison de l'augmentation de l'espérance de vie</c:v>
                </c:pt>
                <c:pt idx="1">
                  <c:v>Sans abaissement du taux de conversion, il faudra augmenter les cotisations salariales</c:v>
                </c:pt>
                <c:pt idx="2">
                  <c:v>Il faut empêcher les caisses de pension de placer à risque</c:v>
                </c:pt>
                <c:pt idx="3">
                  <c:v>La diminution des rentes est injustifiée, l'espérance de vie n'est pas un problème</c:v>
                </c:pt>
                <c:pt idx="4">
                  <c:v>Les caisses de pension et les assureurs-vies pratiquent le "vol des rentes"</c:v>
                </c:pt>
                <c:pt idx="5">
                  <c:v>Mesure socialement injustifiée, qui frappe les plus faibles</c:v>
                </c:pt>
              </c:strCache>
            </c:strRef>
          </c:cat>
          <c:val>
            <c:numRef>
              <c:f>'Argumente (f)'!$E$3:$E$8</c:f>
              <c:numCache>
                <c:formatCode>General</c:formatCode>
                <c:ptCount val="6"/>
                <c:pt idx="0">
                  <c:v>72</c:v>
                </c:pt>
                <c:pt idx="1">
                  <c:v>32</c:v>
                </c:pt>
                <c:pt idx="2">
                  <c:v>64</c:v>
                </c:pt>
                <c:pt idx="3">
                  <c:v>88</c:v>
                </c:pt>
                <c:pt idx="4">
                  <c:v>78</c:v>
                </c:pt>
                <c:pt idx="5">
                  <c:v>89</c:v>
                </c:pt>
              </c:numCache>
            </c:numRef>
          </c:val>
        </c:ser>
        <c:dLbls>
          <c:showLegendKey val="0"/>
          <c:showVal val="0"/>
          <c:showCatName val="0"/>
          <c:showSerName val="0"/>
          <c:showPercent val="0"/>
          <c:showBubbleSize val="0"/>
        </c:dLbls>
        <c:axId val="272235392"/>
        <c:axId val="272235776"/>
      </c:radarChart>
      <c:catAx>
        <c:axId val="272235392"/>
        <c:scaling>
          <c:orientation val="minMax"/>
        </c:scaling>
        <c:delete val="0"/>
        <c:axPos val="b"/>
        <c:majorGridlines/>
        <c:numFmt formatCode="General" sourceLinked="0"/>
        <c:majorTickMark val="out"/>
        <c:minorTickMark val="none"/>
        <c:tickLblPos val="nextTo"/>
        <c:txPr>
          <a:bodyPr/>
          <a:lstStyle/>
          <a:p>
            <a:pPr>
              <a:defRPr sz="1100"/>
            </a:pPr>
            <a:endParaRPr lang="fr-FR"/>
          </a:p>
        </c:txPr>
        <c:crossAx val="272235776"/>
        <c:crosses val="autoZero"/>
        <c:auto val="1"/>
        <c:lblAlgn val="ctr"/>
        <c:lblOffset val="100"/>
        <c:noMultiLvlLbl val="0"/>
      </c:catAx>
      <c:valAx>
        <c:axId val="272235776"/>
        <c:scaling>
          <c:orientation val="minMax"/>
        </c:scaling>
        <c:delete val="0"/>
        <c:axPos val="l"/>
        <c:majorGridlines/>
        <c:numFmt formatCode="General" sourceLinked="1"/>
        <c:majorTickMark val="out"/>
        <c:minorTickMark val="none"/>
        <c:tickLblPos val="nextTo"/>
        <c:crossAx val="272235392"/>
        <c:crosses val="autoZero"/>
        <c:crossBetween val="between"/>
      </c:valAx>
      <c:spPr>
        <a:noFill/>
        <a:ln>
          <a:noFill/>
        </a:ln>
      </c:spPr>
    </c:plotArea>
    <c:legend>
      <c:legendPos val="b"/>
      <c:layout>
        <c:manualLayout>
          <c:xMode val="edge"/>
          <c:yMode val="edge"/>
          <c:x val="7.4716792929293646E-2"/>
          <c:y val="0.93464679487179492"/>
          <c:w val="0.82490984848485216"/>
          <c:h val="4.9071153846153862E-2"/>
        </c:manualLayout>
      </c:layout>
      <c:overlay val="0"/>
      <c:txPr>
        <a:bodyPr/>
        <a:lstStyle/>
        <a:p>
          <a:pPr rtl="0">
            <a:defRPr/>
          </a:pPr>
          <a:endParaRPr lang="fr-FR"/>
        </a:p>
      </c:txPr>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4497354497493E-2"/>
          <c:y val="3.2337962962963027E-2"/>
          <c:w val="0.89116666666666633"/>
          <c:h val="0.81265624999999997"/>
        </c:manualLayout>
      </c:layout>
      <c:areaChart>
        <c:grouping val="standard"/>
        <c:varyColors val="0"/>
        <c:ser>
          <c:idx val="1"/>
          <c:order val="2"/>
          <c:tx>
            <c:strRef>
              <c:f>Zahlen!$F$5</c:f>
              <c:strCache>
                <c:ptCount val="1"/>
                <c:pt idx="0">
                  <c:v>Seuil critique</c:v>
                </c:pt>
              </c:strCache>
            </c:strRef>
          </c:tx>
          <c:spPr>
            <a:gradFill flip="none" rotWithShape="1">
              <a:gsLst>
                <a:gs pos="0">
                  <a:srgbClr val="C0504D"/>
                </a:gs>
                <a:gs pos="100000">
                  <a:srgbClr val="C0504D">
                    <a:alpha val="0"/>
                  </a:srgbClr>
                </a:gs>
              </a:gsLst>
              <a:lin ang="16200000" scaled="0"/>
              <a:tileRect/>
            </a:gradFill>
          </c:spP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Zahlen!$F$6:$F$22</c:f>
              <c:numCache>
                <c:formatCode>#,##0</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er>
        <c:dLbls>
          <c:showLegendKey val="0"/>
          <c:showVal val="0"/>
          <c:showCatName val="0"/>
          <c:showSerName val="0"/>
          <c:showPercent val="0"/>
          <c:showBubbleSize val="0"/>
        </c:dLbls>
        <c:axId val="272156176"/>
        <c:axId val="272156568"/>
      </c:areaChart>
      <c:lineChart>
        <c:grouping val="standard"/>
        <c:varyColors val="0"/>
        <c:ser>
          <c:idx val="2"/>
          <c:order val="0"/>
          <c:tx>
            <c:strRef>
              <c:f>Zahlen!$D$5</c:f>
              <c:strCache>
                <c:ptCount val="1"/>
                <c:pt idx="0">
                  <c:v>Capital de l'AVS (sans réforme)</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Zahlen!$D$6:$D$22</c:f>
              <c:numCache>
                <c:formatCode>#,##0</c:formatCode>
                <c:ptCount val="17"/>
                <c:pt idx="0">
                  <c:v>110</c:v>
                </c:pt>
                <c:pt idx="1">
                  <c:v>106</c:v>
                </c:pt>
                <c:pt idx="2">
                  <c:v>103</c:v>
                </c:pt>
                <c:pt idx="3">
                  <c:v>101</c:v>
                </c:pt>
                <c:pt idx="4">
                  <c:v>99</c:v>
                </c:pt>
                <c:pt idx="5">
                  <c:v>96</c:v>
                </c:pt>
                <c:pt idx="6">
                  <c:v>93</c:v>
                </c:pt>
                <c:pt idx="7">
                  <c:v>87</c:v>
                </c:pt>
                <c:pt idx="8">
                  <c:v>83</c:v>
                </c:pt>
                <c:pt idx="9">
                  <c:v>75</c:v>
                </c:pt>
                <c:pt idx="10">
                  <c:v>70</c:v>
                </c:pt>
                <c:pt idx="11">
                  <c:v>59</c:v>
                </c:pt>
                <c:pt idx="12">
                  <c:v>51</c:v>
                </c:pt>
                <c:pt idx="13">
                  <c:v>39</c:v>
                </c:pt>
                <c:pt idx="14">
                  <c:v>28</c:v>
                </c:pt>
                <c:pt idx="15">
                  <c:v>14</c:v>
                </c:pt>
                <c:pt idx="16">
                  <c:v>2</c:v>
                </c:pt>
              </c:numCache>
            </c:numRef>
          </c:val>
          <c:smooth val="0"/>
        </c:ser>
        <c:ser>
          <c:idx val="0"/>
          <c:order val="1"/>
          <c:tx>
            <c:strRef>
              <c:f>Zahlen!$E$5</c:f>
              <c:strCache>
                <c:ptCount val="1"/>
                <c:pt idx="0">
                  <c:v>Capital de l'AVS (avec la réforme)</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Zahlen!$E$6:$E$22</c:f>
              <c:numCache>
                <c:formatCode>#,##0</c:formatCode>
                <c:ptCount val="17"/>
                <c:pt idx="0">
                  <c:v>110</c:v>
                </c:pt>
                <c:pt idx="1">
                  <c:v>106</c:v>
                </c:pt>
                <c:pt idx="2">
                  <c:v>103</c:v>
                </c:pt>
                <c:pt idx="3">
                  <c:v>101</c:v>
                </c:pt>
                <c:pt idx="4">
                  <c:v>103</c:v>
                </c:pt>
                <c:pt idx="5">
                  <c:v>104</c:v>
                </c:pt>
                <c:pt idx="6">
                  <c:v>107</c:v>
                </c:pt>
                <c:pt idx="7">
                  <c:v>108</c:v>
                </c:pt>
                <c:pt idx="8">
                  <c:v>113</c:v>
                </c:pt>
                <c:pt idx="9">
                  <c:v>113</c:v>
                </c:pt>
                <c:pt idx="10">
                  <c:v>115</c:v>
                </c:pt>
                <c:pt idx="11">
                  <c:v>113</c:v>
                </c:pt>
                <c:pt idx="12">
                  <c:v>115</c:v>
                </c:pt>
                <c:pt idx="13">
                  <c:v>111</c:v>
                </c:pt>
                <c:pt idx="14">
                  <c:v>110</c:v>
                </c:pt>
                <c:pt idx="15">
                  <c:v>104</c:v>
                </c:pt>
                <c:pt idx="16">
                  <c:v>100</c:v>
                </c:pt>
              </c:numCache>
            </c:numRef>
          </c:val>
          <c:smooth val="0"/>
        </c:ser>
        <c:dLbls>
          <c:showLegendKey val="0"/>
          <c:showVal val="0"/>
          <c:showCatName val="0"/>
          <c:showSerName val="0"/>
          <c:showPercent val="0"/>
          <c:showBubbleSize val="0"/>
        </c:dLbls>
        <c:marker val="1"/>
        <c:smooth val="0"/>
        <c:axId val="272156176"/>
        <c:axId val="272156568"/>
      </c:lineChart>
      <c:catAx>
        <c:axId val="272156176"/>
        <c:scaling>
          <c:orientation val="minMax"/>
        </c:scaling>
        <c:delete val="0"/>
        <c:axPos val="b"/>
        <c:numFmt formatCode="General" sourceLinked="1"/>
        <c:majorTickMark val="out"/>
        <c:minorTickMark val="none"/>
        <c:tickLblPos val="nextTo"/>
        <c:crossAx val="272156568"/>
        <c:crosses val="autoZero"/>
        <c:auto val="1"/>
        <c:lblAlgn val="ctr"/>
        <c:lblOffset val="100"/>
        <c:noMultiLvlLbl val="0"/>
      </c:catAx>
      <c:valAx>
        <c:axId val="272156568"/>
        <c:scaling>
          <c:orientation val="minMax"/>
        </c:scaling>
        <c:delete val="0"/>
        <c:axPos val="l"/>
        <c:majorGridlines/>
        <c:title>
          <c:tx>
            <c:rich>
              <a:bodyPr rot="-5400000" vert="horz"/>
              <a:lstStyle/>
              <a:p>
                <a:pPr>
                  <a:defRPr sz="1000" b="1"/>
                </a:pPr>
                <a:r>
                  <a:rPr lang="fr-CH" sz="1000" b="1" noProof="0" dirty="0" smtClean="0"/>
                  <a:t>Capital</a:t>
                </a:r>
                <a:r>
                  <a:rPr lang="fr-CH" sz="1000" b="1" baseline="0" noProof="0" dirty="0" smtClean="0"/>
                  <a:t> de l’AVS en % des dépenses annuelles</a:t>
                </a:r>
                <a:endParaRPr lang="fr-CH" sz="1000" b="1" noProof="0" dirty="0"/>
              </a:p>
            </c:rich>
          </c:tx>
          <c:layout>
            <c:manualLayout>
              <c:xMode val="edge"/>
              <c:yMode val="edge"/>
              <c:x val="8.1883180676364242E-3"/>
              <c:y val="9.1270444868162673E-2"/>
            </c:manualLayout>
          </c:layout>
          <c:overlay val="0"/>
        </c:title>
        <c:numFmt formatCode="#,##0" sourceLinked="1"/>
        <c:majorTickMark val="out"/>
        <c:minorTickMark val="none"/>
        <c:tickLblPos val="nextTo"/>
        <c:crossAx val="272156176"/>
        <c:crosses val="autoZero"/>
        <c:crossBetween val="between"/>
        <c:majorUnit val="10"/>
      </c:valAx>
      <c:spPr>
        <a:noFill/>
        <a:ln>
          <a:noFill/>
        </a:ln>
      </c:spPr>
    </c:plotArea>
    <c:legend>
      <c:legendPos val="b"/>
      <c:layout>
        <c:manualLayout>
          <c:xMode val="edge"/>
          <c:yMode val="edge"/>
          <c:x val="4.9351587301587334E-2"/>
          <c:y val="0.92038125000000004"/>
          <c:w val="0.93657460317460361"/>
          <c:h val="7.961875000000003E-2"/>
        </c:manualLayout>
      </c:layout>
      <c:overlay val="0"/>
    </c:legend>
    <c:plotVisOnly val="1"/>
    <c:dispBlanksAs val="gap"/>
    <c:showDLblsOverMax val="0"/>
  </c:chart>
  <c:spPr>
    <a:noFill/>
    <a:ln>
      <a:noFill/>
    </a:ln>
  </c:spPr>
  <c:txPr>
    <a:bodyPr/>
    <a:lstStyle/>
    <a:p>
      <a:pPr>
        <a:defRPr sz="1100">
          <a:latin typeface="Arial" pitchFamily="34" charset="0"/>
          <a:cs typeface="Arial" pitchFamily="34" charset="0"/>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0.34139</cdr:x>
      <cdr:y>0.25314</cdr:y>
    </cdr:from>
    <cdr:to>
      <cdr:x>0.45221</cdr:x>
      <cdr:y>0.4473</cdr:y>
    </cdr:to>
    <cdr:sp macro="" textlink="">
      <cdr:nvSpPr>
        <cdr:cNvPr id="2" name="Ellipse 1"/>
        <cdr:cNvSpPr/>
      </cdr:nvSpPr>
      <cdr:spPr bwMode="auto">
        <a:xfrm xmlns:a="http://schemas.openxmlformats.org/drawingml/2006/main">
          <a:off x="3066615" y="1195499"/>
          <a:ext cx="995441" cy="916902"/>
        </a:xfrm>
        <a:prstGeom xmlns:a="http://schemas.openxmlformats.org/drawingml/2006/main" prst="ellipse">
          <a:avLst/>
        </a:prstGeom>
        <a:solidFill xmlns:a="http://schemas.openxmlformats.org/drawingml/2006/main">
          <a:srgbClr val="F79646">
            <a:alpha val="40000"/>
          </a:srgbClr>
        </a:solidFill>
        <a:ln xmlns:a="http://schemas.openxmlformats.org/drawingml/2006/main" w="9525" cap="flat" cmpd="sng" algn="ctr">
          <a:solidFill>
            <a:sysClr val="windowText" lastClr="0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de-CH"/>
          </a:defPPr>
          <a:lvl1pPr algn="l" rtl="0" eaLnBrk="0" fontAlgn="base" hangingPunct="0">
            <a:spcBef>
              <a:spcPct val="0"/>
            </a:spcBef>
            <a:spcAft>
              <a:spcPct val="0"/>
            </a:spcAft>
            <a:defRPr sz="2400" kern="1200">
              <a:solidFill>
                <a:sysClr val="windowText" lastClr="000000"/>
              </a:solidFill>
              <a:latin typeface="Times" pitchFamily="18" charset="0"/>
            </a:defRPr>
          </a:lvl1pPr>
          <a:lvl2pPr marL="457200" algn="l" rtl="0" eaLnBrk="0" fontAlgn="base" hangingPunct="0">
            <a:spcBef>
              <a:spcPct val="0"/>
            </a:spcBef>
            <a:spcAft>
              <a:spcPct val="0"/>
            </a:spcAft>
            <a:defRPr sz="2400" kern="1200">
              <a:solidFill>
                <a:sysClr val="windowText" lastClr="000000"/>
              </a:solidFill>
              <a:latin typeface="Times" pitchFamily="18" charset="0"/>
            </a:defRPr>
          </a:lvl2pPr>
          <a:lvl3pPr marL="914400" algn="l" rtl="0" eaLnBrk="0" fontAlgn="base" hangingPunct="0">
            <a:spcBef>
              <a:spcPct val="0"/>
            </a:spcBef>
            <a:spcAft>
              <a:spcPct val="0"/>
            </a:spcAft>
            <a:defRPr sz="2400" kern="1200">
              <a:solidFill>
                <a:sysClr val="windowText" lastClr="000000"/>
              </a:solidFill>
              <a:latin typeface="Times" pitchFamily="18" charset="0"/>
            </a:defRPr>
          </a:lvl3pPr>
          <a:lvl4pPr marL="1371600" algn="l" rtl="0" eaLnBrk="0" fontAlgn="base" hangingPunct="0">
            <a:spcBef>
              <a:spcPct val="0"/>
            </a:spcBef>
            <a:spcAft>
              <a:spcPct val="0"/>
            </a:spcAft>
            <a:defRPr sz="2400" kern="1200">
              <a:solidFill>
                <a:sysClr val="windowText" lastClr="000000"/>
              </a:solidFill>
              <a:latin typeface="Times" pitchFamily="18" charset="0"/>
            </a:defRPr>
          </a:lvl4pPr>
          <a:lvl5pPr marL="1828800" algn="l" rtl="0" eaLnBrk="0" fontAlgn="base" hangingPunct="0">
            <a:spcBef>
              <a:spcPct val="0"/>
            </a:spcBef>
            <a:spcAft>
              <a:spcPct val="0"/>
            </a:spcAft>
            <a:defRPr sz="2400" kern="1200">
              <a:solidFill>
                <a:sysClr val="windowText" lastClr="000000"/>
              </a:solidFill>
              <a:latin typeface="Times" pitchFamily="18" charset="0"/>
            </a:defRPr>
          </a:lvl5pPr>
          <a:lvl6pPr marL="2286000" algn="l" defTabSz="914400" rtl="0" eaLnBrk="1" latinLnBrk="0" hangingPunct="1">
            <a:defRPr sz="2400" kern="1200">
              <a:solidFill>
                <a:sysClr val="windowText" lastClr="000000"/>
              </a:solidFill>
              <a:latin typeface="Times" pitchFamily="18" charset="0"/>
            </a:defRPr>
          </a:lvl6pPr>
          <a:lvl7pPr marL="2743200" algn="l" defTabSz="914400" rtl="0" eaLnBrk="1" latinLnBrk="0" hangingPunct="1">
            <a:defRPr sz="2400" kern="1200">
              <a:solidFill>
                <a:sysClr val="windowText" lastClr="000000"/>
              </a:solidFill>
              <a:latin typeface="Times" pitchFamily="18" charset="0"/>
            </a:defRPr>
          </a:lvl7pPr>
          <a:lvl8pPr marL="3200400" algn="l" defTabSz="914400" rtl="0" eaLnBrk="1" latinLnBrk="0" hangingPunct="1">
            <a:defRPr sz="2400" kern="1200">
              <a:solidFill>
                <a:sysClr val="windowText" lastClr="000000"/>
              </a:solidFill>
              <a:latin typeface="Times" pitchFamily="18" charset="0"/>
            </a:defRPr>
          </a:lvl8pPr>
          <a:lvl9pPr marL="3657600" algn="l" defTabSz="914400" rtl="0" eaLnBrk="1" latinLnBrk="0" hangingPunct="1">
            <a:defRPr sz="2400" kern="1200">
              <a:solidFill>
                <a:sysClr val="windowText" lastClr="000000"/>
              </a:solidFill>
              <a:latin typeface="Times" pitchFamily="18" charset="0"/>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ysClr val="windowText" lastClr="000000"/>
            </a:solidFill>
            <a:effectLst/>
            <a:latin typeface="Times"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4"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defTabSz="903983">
              <a:defRPr sz="1200"/>
            </a:lvl1pPr>
          </a:lstStyle>
          <a:p>
            <a:pPr>
              <a:defRPr/>
            </a:pPr>
            <a:endParaRPr lang="en-GB"/>
          </a:p>
        </p:txBody>
      </p:sp>
      <p:sp>
        <p:nvSpPr>
          <p:cNvPr id="20483" name="Rectangle 3"/>
          <p:cNvSpPr>
            <a:spLocks noGrp="1" noChangeArrowheads="1"/>
          </p:cNvSpPr>
          <p:nvPr>
            <p:ph type="dt" sz="quarter" idx="1"/>
          </p:nvPr>
        </p:nvSpPr>
        <p:spPr bwMode="auto">
          <a:xfrm>
            <a:off x="3809905"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algn="r" defTabSz="903983">
              <a:defRPr sz="1200"/>
            </a:lvl1pPr>
          </a:lstStyle>
          <a:p>
            <a:pPr>
              <a:defRPr/>
            </a:pPr>
            <a:endParaRPr lang="en-GB"/>
          </a:p>
        </p:txBody>
      </p:sp>
      <p:sp>
        <p:nvSpPr>
          <p:cNvPr id="20484" name="Rectangle 4"/>
          <p:cNvSpPr>
            <a:spLocks noGrp="1" noChangeArrowheads="1"/>
          </p:cNvSpPr>
          <p:nvPr>
            <p:ph type="ftr" sz="quarter" idx="2"/>
          </p:nvPr>
        </p:nvSpPr>
        <p:spPr bwMode="auto">
          <a:xfrm>
            <a:off x="4"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defTabSz="903983">
              <a:defRPr sz="1200"/>
            </a:lvl1pPr>
          </a:lstStyle>
          <a:p>
            <a:pPr>
              <a:defRPr/>
            </a:pPr>
            <a:endParaRPr lang="en-GB"/>
          </a:p>
        </p:txBody>
      </p:sp>
      <p:sp>
        <p:nvSpPr>
          <p:cNvPr id="20485" name="Rectangle 5"/>
          <p:cNvSpPr>
            <a:spLocks noGrp="1" noChangeArrowheads="1"/>
          </p:cNvSpPr>
          <p:nvPr>
            <p:ph type="sldNum" sz="quarter" idx="3"/>
          </p:nvPr>
        </p:nvSpPr>
        <p:spPr bwMode="auto">
          <a:xfrm>
            <a:off x="3809905"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algn="r" defTabSz="903983">
              <a:defRPr sz="1200"/>
            </a:lvl1pPr>
          </a:lstStyle>
          <a:p>
            <a:pPr>
              <a:defRPr/>
            </a:pPr>
            <a:fld id="{9C7C2090-6A80-40EC-8FB8-6B1FD4A9A322}" type="slidenum">
              <a:rPr lang="en-GB"/>
              <a:pPr>
                <a:defRPr/>
              </a:pPr>
              <a:t>‹N°›</a:t>
            </a:fld>
            <a:endParaRPr lang="en-GB"/>
          </a:p>
        </p:txBody>
      </p:sp>
    </p:spTree>
    <p:extLst>
      <p:ext uri="{BB962C8B-B14F-4D97-AF65-F5344CB8AC3E}">
        <p14:creationId xmlns:p14="http://schemas.microsoft.com/office/powerpoint/2010/main" val="203292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defTabSz="903983">
              <a:defRPr sz="1200"/>
            </a:lvl1pPr>
          </a:lstStyle>
          <a:p>
            <a:pPr>
              <a:defRPr/>
            </a:pPr>
            <a:endParaRPr lang="de-CH"/>
          </a:p>
        </p:txBody>
      </p:sp>
      <p:sp>
        <p:nvSpPr>
          <p:cNvPr id="8195" name="Rectangle 3"/>
          <p:cNvSpPr>
            <a:spLocks noGrp="1" noChangeArrowheads="1"/>
          </p:cNvSpPr>
          <p:nvPr>
            <p:ph type="dt" idx="1"/>
          </p:nvPr>
        </p:nvSpPr>
        <p:spPr bwMode="auto">
          <a:xfrm>
            <a:off x="3809905" y="3"/>
            <a:ext cx="2914747" cy="494187"/>
          </a:xfrm>
          <a:prstGeom prst="rect">
            <a:avLst/>
          </a:prstGeom>
          <a:noFill/>
          <a:ln w="9525">
            <a:noFill/>
            <a:miter lim="800000"/>
            <a:headEnd/>
            <a:tailEnd/>
          </a:ln>
          <a:effectLst/>
        </p:spPr>
        <p:txBody>
          <a:bodyPr vert="horz" wrap="square" lIns="90413" tIns="45207" rIns="90413" bIns="45207" numCol="1" anchor="t" anchorCtr="0" compatLnSpc="1">
            <a:prstTxWarp prst="textNoShape">
              <a:avLst/>
            </a:prstTxWarp>
          </a:bodyPr>
          <a:lstStyle>
            <a:lvl1pPr algn="r" defTabSz="903983">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522288" y="536575"/>
            <a:ext cx="5726112" cy="42957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533954" y="5012914"/>
            <a:ext cx="5699149" cy="42961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4"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defTabSz="903983">
              <a:defRPr sz="1200"/>
            </a:lvl1pPr>
          </a:lstStyle>
          <a:p>
            <a:pPr>
              <a:defRPr/>
            </a:pPr>
            <a:endParaRPr lang="de-CH"/>
          </a:p>
        </p:txBody>
      </p:sp>
      <p:sp>
        <p:nvSpPr>
          <p:cNvPr id="8199" name="Rectangle 7"/>
          <p:cNvSpPr>
            <a:spLocks noGrp="1" noChangeArrowheads="1"/>
          </p:cNvSpPr>
          <p:nvPr>
            <p:ph type="sldNum" sz="quarter" idx="5"/>
          </p:nvPr>
        </p:nvSpPr>
        <p:spPr bwMode="auto">
          <a:xfrm>
            <a:off x="3809905" y="9380066"/>
            <a:ext cx="2914747" cy="494186"/>
          </a:xfrm>
          <a:prstGeom prst="rect">
            <a:avLst/>
          </a:prstGeom>
          <a:noFill/>
          <a:ln w="9525">
            <a:noFill/>
            <a:miter lim="800000"/>
            <a:headEnd/>
            <a:tailEnd/>
          </a:ln>
          <a:effectLst/>
        </p:spPr>
        <p:txBody>
          <a:bodyPr vert="horz" wrap="square" lIns="90413" tIns="45207" rIns="90413" bIns="45207" numCol="1" anchor="b" anchorCtr="0" compatLnSpc="1">
            <a:prstTxWarp prst="textNoShape">
              <a:avLst/>
            </a:prstTxWarp>
          </a:bodyPr>
          <a:lstStyle>
            <a:lvl1pPr algn="r" defTabSz="903983">
              <a:defRPr sz="1200"/>
            </a:lvl1pPr>
          </a:lstStyle>
          <a:p>
            <a:pPr>
              <a:defRPr/>
            </a:pPr>
            <a:fld id="{E31F6FA0-EFB1-41C2-A549-2D324474F710}" type="slidenum">
              <a:rPr lang="de-CH"/>
              <a:pPr>
                <a:defRPr/>
              </a:pPr>
              <a:t>‹N°›</a:t>
            </a:fld>
            <a:endParaRPr lang="de-CH"/>
          </a:p>
        </p:txBody>
      </p:sp>
    </p:spTree>
    <p:extLst>
      <p:ext uri="{BB962C8B-B14F-4D97-AF65-F5344CB8AC3E}">
        <p14:creationId xmlns:p14="http://schemas.microsoft.com/office/powerpoint/2010/main" val="11048425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ts val="600"/>
      </a:spcBef>
      <a:spcAft>
        <a:spcPts val="600"/>
      </a:spcAft>
      <a:defRPr sz="1100" kern="1200">
        <a:solidFill>
          <a:schemeClr val="tx1"/>
        </a:solidFill>
        <a:latin typeface="Arial" pitchFamily="34" charset="0"/>
        <a:ea typeface="+mn-ea"/>
        <a:cs typeface="Arial" pitchFamily="34" charset="0"/>
      </a:defRPr>
    </a:lvl1pPr>
    <a:lvl2pPr marL="36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2pPr>
    <a:lvl3pPr marL="72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3pPr>
    <a:lvl4pPr marL="108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4pPr>
    <a:lvl5pPr marL="144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a:t>Cet exposé présente la réforme Prévoyance vieillesse 2020, après </a:t>
            </a:r>
            <a:r>
              <a:rPr lang="fr-CH" dirty="0" smtClean="0"/>
              <a:t>les délibérations au Conseil des Etats (septembre 2015)</a:t>
            </a:r>
            <a:endParaRPr lang="en-US" dirty="0"/>
          </a:p>
          <a:p>
            <a:pPr eaLnBrk="0" fontAlgn="base" hangingPunct="0"/>
            <a:r>
              <a:rPr lang="fr-CH" i="1" dirty="0">
                <a:sym typeface="Wingdings"/>
              </a:rPr>
              <a:t></a:t>
            </a:r>
            <a:r>
              <a:rPr lang="fr-CH" i="1" dirty="0"/>
              <a:t> (diapositive suivante) </a:t>
            </a:r>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a:t>
            </a:fld>
            <a:endParaRPr lang="de-CH"/>
          </a:p>
        </p:txBody>
      </p:sp>
    </p:spTree>
    <p:extLst>
      <p:ext uri="{BB962C8B-B14F-4D97-AF65-F5344CB8AC3E}">
        <p14:creationId xmlns:p14="http://schemas.microsoft.com/office/powerpoint/2010/main" val="243043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10</a:t>
            </a:fld>
            <a:endParaRPr lang="de-CH"/>
          </a:p>
        </p:txBody>
      </p:sp>
    </p:spTree>
    <p:extLst>
      <p:ext uri="{BB962C8B-B14F-4D97-AF65-F5344CB8AC3E}">
        <p14:creationId xmlns:p14="http://schemas.microsoft.com/office/powerpoint/2010/main" val="222591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smtClean="0"/>
              <a:t>Voici les propositions de réforme concernant l’âge de référence. </a:t>
            </a:r>
            <a:r>
              <a:rPr lang="fr-CH" baseline="0" dirty="0" smtClean="0"/>
              <a:t>Selon le Conseil des Etats, l’harmonisation sera effective en 2022 déjà (entrée en vigueur de la loi en 2018 + 4 années de transition)</a:t>
            </a:r>
            <a:endParaRPr lang="fr-CH" dirty="0" smtClean="0"/>
          </a:p>
          <a:p>
            <a:pPr eaLnBrk="0" fontAlgn="base" hangingPunct="0"/>
            <a:r>
              <a:rPr lang="fr-CH" i="1" dirty="0" smtClean="0">
                <a:sym typeface="Wingdings"/>
              </a:rPr>
              <a:t></a:t>
            </a:r>
            <a:r>
              <a:rPr lang="fr-CH" i="1" dirty="0" smtClean="0"/>
              <a:t> (diapositive suivante) </a:t>
            </a:r>
            <a:endParaRPr lang="fr-CH"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11</a:t>
            </a:fld>
            <a:endParaRPr lang="de-CH"/>
          </a:p>
        </p:txBody>
      </p:sp>
    </p:spTree>
    <p:extLst>
      <p:ext uri="{BB962C8B-B14F-4D97-AF65-F5344CB8AC3E}">
        <p14:creationId xmlns:p14="http://schemas.microsoft.com/office/powerpoint/2010/main" val="354966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12</a:t>
            </a:fld>
            <a:endParaRPr lang="de-CH"/>
          </a:p>
        </p:txBody>
      </p:sp>
    </p:spTree>
    <p:extLst>
      <p:ext uri="{BB962C8B-B14F-4D97-AF65-F5344CB8AC3E}">
        <p14:creationId xmlns:p14="http://schemas.microsoft.com/office/powerpoint/2010/main" val="154839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13</a:t>
            </a:fld>
            <a:endParaRPr lang="de-CH"/>
          </a:p>
        </p:txBody>
      </p:sp>
    </p:spTree>
    <p:extLst>
      <p:ext uri="{BB962C8B-B14F-4D97-AF65-F5344CB8AC3E}">
        <p14:creationId xmlns:p14="http://schemas.microsoft.com/office/powerpoint/2010/main" val="274052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i="1" dirty="0" smtClean="0"/>
              <a:t>Animation : d’abord n’apparaît que le titre de la diapositive ; </a:t>
            </a:r>
            <a:r>
              <a:rPr lang="fr-CH" i="1" dirty="0" smtClean="0">
                <a:sym typeface="Wingdings"/>
              </a:rPr>
              <a:t></a:t>
            </a:r>
            <a:r>
              <a:rPr lang="fr-CH" i="1" dirty="0" smtClean="0"/>
              <a:t> (ou clic de souris) affiche l’illustration</a:t>
            </a:r>
            <a:endParaRPr lang="fr-CH" dirty="0" smtClean="0"/>
          </a:p>
          <a:p>
            <a:pPr eaLnBrk="0" fontAlgn="base" hangingPunct="0"/>
            <a:r>
              <a:rPr lang="fr-CH" dirty="0" smtClean="0"/>
              <a:t>Nous l’avons vu, pour garantir l’équilibre de la prévoyance vieillesse, le taux de conversion LPP doit être abaissé. Mais le niveau des prestations ne doit pas baisser.</a:t>
            </a:r>
          </a:p>
          <a:p>
            <a:pPr eaLnBrk="0" fontAlgn="base" hangingPunct="0"/>
            <a:r>
              <a:rPr lang="fr-CH" dirty="0" smtClean="0"/>
              <a:t>C’est ce qui ressort clairement du refus massif de la baisse du taux de conversion minimal LPP en votation populaire du 7 mars 2010, comme l’illustre bien ce graphique, qui montre les résultats de l’analyse Vox de cette votation. La ligne verte indique les arguments avec lesquels les personnes ayant voté « oui » se sont déclarées en accord, la rouge ceux des personnes ayant voté « non ».</a:t>
            </a:r>
          </a:p>
          <a:p>
            <a:pPr eaLnBrk="0" fontAlgn="base" hangingPunct="0"/>
            <a:r>
              <a:rPr lang="fr-CH" dirty="0" smtClean="0"/>
              <a:t>L’argument en haut à gauche est particulièrement intéressant : une majorité des personnes qui ont rejeté la baisse du taux de conversion ont estimé qu’il s’agissait d’une mesure socialement injustifiée, mais même une majorité de celles qui l’ont acceptée partageaient cet avis (ce qui ne les a pourtant pas empêchées de voter « oui »).</a:t>
            </a:r>
          </a:p>
          <a:p>
            <a:pPr eaLnBrk="0" fontAlgn="base" hangingPunct="0"/>
            <a:r>
              <a:rPr lang="fr-CH" dirty="0" smtClean="0"/>
              <a:t>D’un autre côté, une majorité claire des opposants à la baisse du taux de conversion ont estimé qu’elle était en soi nécessaire en raison de l’augmentation de l’espérance de vie (argument en haut au milieu), ce qui ne les toutefois pas empêchés de voter « non ».</a:t>
            </a:r>
          </a:p>
          <a:p>
            <a:pPr eaLnBrk="0" fontAlgn="base" hangingPunct="0"/>
            <a:r>
              <a:rPr lang="fr-CH" i="1" dirty="0" smtClean="0">
                <a:sym typeface="Wingdings"/>
              </a:rPr>
              <a:t></a:t>
            </a:r>
            <a:r>
              <a:rPr lang="fr-CH" i="1" dirty="0" smtClean="0"/>
              <a:t> (diapositive suivante) </a:t>
            </a:r>
            <a:endParaRPr lang="fr-CH"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14</a:t>
            </a:fld>
            <a:endParaRPr lang="de-CH"/>
          </a:p>
        </p:txBody>
      </p:sp>
    </p:spTree>
    <p:extLst>
      <p:ext uri="{BB962C8B-B14F-4D97-AF65-F5344CB8AC3E}">
        <p14:creationId xmlns:p14="http://schemas.microsoft.com/office/powerpoint/2010/main" val="58067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smtClean="0"/>
              <a:t>Cette diapositive présente la stratégie dans laquelle s’inscrit l’abaissement du taux de conversion.</a:t>
            </a:r>
          </a:p>
          <a:p>
            <a:pPr eaLnBrk="0" fontAlgn="base" hangingPunct="0"/>
            <a:r>
              <a:rPr lang="fr-CH" i="1" dirty="0" smtClean="0">
                <a:sym typeface="Wingdings"/>
              </a:rPr>
              <a:t></a:t>
            </a:r>
            <a:r>
              <a:rPr lang="fr-CH" i="1" dirty="0" smtClean="0"/>
              <a:t> (diapositive suivante) </a:t>
            </a:r>
          </a:p>
          <a:p>
            <a:endParaRPr lang="fr-CH" noProof="0"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15</a:t>
            </a:fld>
            <a:endParaRPr lang="de-CH"/>
          </a:p>
        </p:txBody>
      </p:sp>
    </p:spTree>
    <p:extLst>
      <p:ext uri="{BB962C8B-B14F-4D97-AF65-F5344CB8AC3E}">
        <p14:creationId xmlns:p14="http://schemas.microsoft.com/office/powerpoint/2010/main" val="362775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solidFill>
                  <a:prstClr val="black"/>
                </a:solidFill>
              </a:rPr>
              <a:pPr>
                <a:defRPr/>
              </a:pPr>
              <a:t>16</a:t>
            </a:fld>
            <a:endParaRPr lang="de-CH">
              <a:solidFill>
                <a:prstClr val="black"/>
              </a:solidFill>
            </a:endParaRPr>
          </a:p>
        </p:txBody>
      </p:sp>
    </p:spTree>
    <p:extLst>
      <p:ext uri="{BB962C8B-B14F-4D97-AF65-F5344CB8AC3E}">
        <p14:creationId xmlns:p14="http://schemas.microsoft.com/office/powerpoint/2010/main" val="1931614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17</a:t>
            </a:fld>
            <a:endParaRPr lang="de-CH"/>
          </a:p>
        </p:txBody>
      </p:sp>
    </p:spTree>
    <p:extLst>
      <p:ext uri="{BB962C8B-B14F-4D97-AF65-F5344CB8AC3E}">
        <p14:creationId xmlns:p14="http://schemas.microsoft.com/office/powerpoint/2010/main" val="161268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i="1" dirty="0">
                <a:latin typeface="+mn-lt"/>
                <a:cs typeface="+mn-cs"/>
              </a:rPr>
              <a:t>(Cette diapositive est animée </a:t>
            </a:r>
            <a:r>
              <a:rPr lang="fr-CH" sz="1200" i="1" dirty="0" smtClean="0">
                <a:latin typeface="+mn-lt"/>
                <a:cs typeface="+mn-cs"/>
              </a:rPr>
              <a:t>).</a:t>
            </a:r>
            <a:r>
              <a:rPr lang="fr-CH" sz="1200" i="1" dirty="0">
                <a:latin typeface="+mn-lt"/>
                <a:cs typeface="+mn-cs"/>
              </a:rPr>
              <a:t/>
            </a:r>
            <a:br>
              <a:rPr lang="fr-CH" sz="1200" i="1" dirty="0">
                <a:latin typeface="+mn-lt"/>
                <a:cs typeface="+mn-cs"/>
              </a:rPr>
            </a:b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18</a:t>
            </a:fld>
            <a:endParaRPr lang="de-CH"/>
          </a:p>
        </p:txBody>
      </p:sp>
    </p:spTree>
    <p:extLst>
      <p:ext uri="{BB962C8B-B14F-4D97-AF65-F5344CB8AC3E}">
        <p14:creationId xmlns:p14="http://schemas.microsoft.com/office/powerpoint/2010/main" val="235941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CH" dirty="0"/>
          </a:p>
        </p:txBody>
      </p:sp>
      <p:sp>
        <p:nvSpPr>
          <p:cNvPr id="4" name="Segnaposto numero diapositiva 3"/>
          <p:cNvSpPr>
            <a:spLocks noGrp="1"/>
          </p:cNvSpPr>
          <p:nvPr>
            <p:ph type="sldNum" sz="quarter" idx="10"/>
          </p:nvPr>
        </p:nvSpPr>
        <p:spPr/>
        <p:txBody>
          <a:bodyPr/>
          <a:lstStyle/>
          <a:p>
            <a:pPr>
              <a:defRPr/>
            </a:pPr>
            <a:fld id="{E31F6FA0-EFB1-41C2-A549-2D324474F710}" type="slidenum">
              <a:rPr lang="de-CH" smtClean="0">
                <a:solidFill>
                  <a:srgbClr val="000000"/>
                </a:solidFill>
              </a:rPr>
              <a:pPr>
                <a:defRPr/>
              </a:pPr>
              <a:t>20</a:t>
            </a:fld>
            <a:endParaRPr lang="de-CH">
              <a:solidFill>
                <a:srgbClr val="000000"/>
              </a:solidFill>
            </a:endParaRPr>
          </a:p>
        </p:txBody>
      </p:sp>
    </p:spTree>
    <p:extLst>
      <p:ext uri="{BB962C8B-B14F-4D97-AF65-F5344CB8AC3E}">
        <p14:creationId xmlns:p14="http://schemas.microsoft.com/office/powerpoint/2010/main" val="6963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fr-CH" dirty="0"/>
              <a:t>La prévoyance vieillesse en Suisse se trouve actuellement confrontée à trois défis majeurs :</a:t>
            </a:r>
            <a:r>
              <a:rPr lang="en-US" dirty="0"/>
              <a:t> </a:t>
            </a:r>
          </a:p>
          <a:p>
            <a:pPr marL="169890" indent="-169890">
              <a:buFont typeface="Wingdings" panose="05000000000000000000" pitchFamily="2" charset="2"/>
              <a:buChar char="Ø"/>
            </a:pPr>
            <a:r>
              <a:rPr lang="fr-CH" sz="1000" dirty="0"/>
              <a:t>Augmentation de l’espérance de vie : Depuis l’introduction de l’AVS en 1948, l’espérance de vie des rentiers AVS n’a cessé d’augmenter. En 1948, une femme de 65 ans avait une espérance de vie de 13,7 ans, contre 22,1 en 2013, soit 8,4 années de plus. Ainsi, l’espérance de vie d’une femme de 65 ans a augmenté de 47 jours par année en moyenne durant cette période. En 1948, un homme de 65 ans avait une espérance de vie de 12,1 ans, contre 19,1 en 2013, soit 7 années de plus. Son espérance de vie a ainsi augmenté de 39 jours par année en moyenne durant cette période. Selon le scénario de référence de l’Office fédéral de la statistique (</a:t>
            </a:r>
            <a:r>
              <a:rPr lang="fr-CH" sz="1000" dirty="0" err="1"/>
              <a:t>OFS</a:t>
            </a:r>
            <a:r>
              <a:rPr lang="fr-CH" sz="1000" dirty="0"/>
              <a:t>), l’espérance de vie d’une femme de 65 ans en 2020 sera de 23,6 ans et devrait atteindre presque 27 ans d’ici 2060. Selon le même scénario, celle d’un homme de 65 ans sera de 20,8 ans en 2020 et atteindra environ 24 ans d’ici 2060.</a:t>
            </a:r>
            <a:endParaRPr lang="en-US" sz="1000" dirty="0"/>
          </a:p>
          <a:p>
            <a:pPr marL="169890" indent="-169890">
              <a:buFont typeface="Wingdings" panose="05000000000000000000" pitchFamily="2" charset="2"/>
              <a:buChar char="Ø"/>
            </a:pPr>
            <a:r>
              <a:rPr lang="fr-CH" dirty="0"/>
              <a:t>Vieillissement de la population : La structure d’âge de la population changera sensiblement dans les prochaines années. Actuellement, plus de 40 000 hommes et autant de femmes partent chaque année à la retraite. Les classes d’âge à forte natalité des années 1950 et 1960 ont aujourd’hui entre 50 et 60 ans et atteindront bientôt l’âge AVS. Dans une quinzaine d’années, le gros de cette génération atteindra l’âge de référence. Environ 60 000 hommes et autant de femmes partiront alors à la retraite chaque année. Le nombre de retraités augmentera de manière significative, le rapport entre les personnes actives et les retraités diminuera encore. Il est aujourd’hui de 3,4 actifs pour 1 retraité et sera d’environ 2 pour 1 en 2035.</a:t>
            </a:r>
          </a:p>
          <a:p>
            <a:pPr marL="169890" indent="-169890">
              <a:buFont typeface="Wingdings" panose="05000000000000000000" pitchFamily="2" charset="2"/>
              <a:buChar char="Ø"/>
            </a:pPr>
            <a:r>
              <a:rPr lang="fr-CH" dirty="0"/>
              <a:t>Faiblesse des taux d’intérêt : Les intérêts sur les capitaux ont nettement diminué ces dernières années. Les banques centrales ont mis à disposition des marchés des quantités énormes d’argent presque gratuitement. Par conséquent, le rendement moyen des capitaux a fortement chuté. Cela est particulièrement vrai pour les placements sûrs, qui sont très importants dans la prévoyance professionnelle et qui ne rapportent pratiquement plus rien actuellement. </a:t>
            </a:r>
            <a:endParaRPr lang="en-US" dirty="0"/>
          </a:p>
          <a:p>
            <a:pPr eaLnBrk="0" fontAlgn="base" hangingPunct="0"/>
            <a:endParaRPr lang="fr-CH" dirty="0"/>
          </a:p>
          <a:p>
            <a:pPr eaLnBrk="0" fontAlgn="base" hangingPunct="0"/>
            <a:r>
              <a:rPr lang="fr-CH" dirty="0"/>
              <a:t>La modification de la structure des âges n’est un problème que pour l’AVS, car cette assurance est financée par répartition. Dans ce système de financement, le rapport entre les actifs et les retraités joue un rôle important. La faiblesse des taux d’intérêt représente un problème surtout pour la prévoyance professionnelle, car il s’agit d’une assurance d’épargne. L’augmentation de l’espérance de vie concerne en revanche les deux piliers de la prévoyance vieillesse. En effet, elle a pour conséquence que les rentes devront être versées plus longtemps.</a:t>
            </a:r>
            <a:endParaRPr lang="en-US" dirty="0"/>
          </a:p>
          <a:p>
            <a:pPr eaLnBrk="0" fontAlgn="base" hangingPunct="0"/>
            <a:r>
              <a:rPr lang="fr-CH" i="1" dirty="0">
                <a:sym typeface="Wingdings"/>
              </a:rPr>
              <a:t></a:t>
            </a:r>
            <a:r>
              <a:rPr lang="fr-CH" i="1" dirty="0"/>
              <a:t> (diapositive suivante) </a:t>
            </a:r>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2</a:t>
            </a:fld>
            <a:endParaRPr lang="de-CH"/>
          </a:p>
        </p:txBody>
      </p:sp>
    </p:spTree>
    <p:extLst>
      <p:ext uri="{BB962C8B-B14F-4D97-AF65-F5344CB8AC3E}">
        <p14:creationId xmlns:p14="http://schemas.microsoft.com/office/powerpoint/2010/main" val="139065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dirty="0" smtClean="0">
                <a:latin typeface="+mn-lt"/>
                <a:cs typeface="+mn-cs"/>
              </a:rPr>
              <a:t>L’évolution </a:t>
            </a:r>
            <a:r>
              <a:rPr lang="fr-CH" sz="1200" dirty="0">
                <a:latin typeface="+mn-lt"/>
                <a:cs typeface="+mn-cs"/>
              </a:rPr>
              <a:t>démographique décrite par ce scénario entraîne un déséquilibre financier pour l’AVS. Cette diapositive montre l’état (probable) du compte de capital de l’AVS en pourcentage de ses dépenses annuelles. D’après la loi, « le Fonds de compensation AVS ne doit pas, en règle générale, tomber au-dessous du montant des dépenses annuelles. » S’il passe nettement et durablement sous ce seuil, des mesures doivent être prises pour garantir les liquidités de </a:t>
            </a:r>
            <a:r>
              <a:rPr lang="fr-CH" sz="1200" dirty="0" smtClean="0">
                <a:latin typeface="+mn-lt"/>
                <a:cs typeface="+mn-cs"/>
              </a:rPr>
              <a:t>l’AVS.</a:t>
            </a:r>
            <a:endParaRPr lang="en-US" sz="1200" dirty="0">
              <a:latin typeface="+mn-lt"/>
              <a:cs typeface="+mn-cs"/>
            </a:endParaRPr>
          </a:p>
          <a:p>
            <a:r>
              <a:rPr lang="fr-CH" sz="1200" dirty="0" smtClean="0">
                <a:latin typeface="+mn-lt"/>
                <a:cs typeface="+mn-cs"/>
              </a:rPr>
              <a:t>(Les </a:t>
            </a:r>
            <a:r>
              <a:rPr lang="fr-CH" sz="1200" dirty="0">
                <a:latin typeface="+mn-lt"/>
                <a:cs typeface="+mn-cs"/>
              </a:rPr>
              <a:t>hypothèses sur lesquelles repose ce scénario de financement sont décrites dans une diapositive</a:t>
            </a:r>
            <a:r>
              <a:rPr lang="fr-CH" sz="1200" i="1" dirty="0">
                <a:latin typeface="+mn-lt"/>
                <a:cs typeface="+mn-cs"/>
              </a:rPr>
              <a:t> </a:t>
            </a:r>
            <a:r>
              <a:rPr lang="fr-CH" sz="1200" dirty="0">
                <a:latin typeface="+mn-lt"/>
                <a:cs typeface="+mn-cs"/>
              </a:rPr>
              <a:t>séparée, qui peut être affichée par un clic sur le lien en bleu « OFAS-scénario de financement »).</a:t>
            </a:r>
            <a:endParaRPr lang="en-US" sz="1200" dirty="0">
              <a:latin typeface="+mn-lt"/>
              <a:cs typeface="+mn-cs"/>
            </a:endParaRPr>
          </a:p>
          <a:p>
            <a:r>
              <a:rPr lang="de-CH" sz="1200" i="1" dirty="0">
                <a:latin typeface="+mn-lt"/>
                <a:cs typeface="+mn-cs"/>
                <a:sym typeface="Wingdings"/>
              </a:rPr>
              <a:t></a:t>
            </a:r>
            <a:r>
              <a:rPr lang="de-CH" sz="1200" i="1" dirty="0">
                <a:latin typeface="+mn-lt"/>
                <a:cs typeface="+mn-cs"/>
              </a:rPr>
              <a:t> </a:t>
            </a:r>
            <a:r>
              <a:rPr lang="fr-CH" sz="1200" i="1" dirty="0">
                <a:latin typeface="+mn-lt"/>
                <a:cs typeface="+mn-cs"/>
              </a:rPr>
              <a:t>(diapositive suivante) </a:t>
            </a:r>
            <a:endParaRPr lang="en-US" sz="1200" dirty="0">
              <a:latin typeface="+mn-lt"/>
              <a:cs typeface="+mn-cs"/>
            </a:endParaRPr>
          </a:p>
          <a:p>
            <a:pPr>
              <a:spcBef>
                <a:spcPts val="0"/>
              </a:spcBef>
              <a:spcAft>
                <a:spcPts val="0"/>
              </a:spcAft>
            </a:pP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3</a:t>
            </a:fld>
            <a:endParaRPr lang="de-CH"/>
          </a:p>
        </p:txBody>
      </p:sp>
    </p:spTree>
    <p:extLst>
      <p:ext uri="{BB962C8B-B14F-4D97-AF65-F5344CB8AC3E}">
        <p14:creationId xmlns:p14="http://schemas.microsoft.com/office/powerpoint/2010/main" val="121375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dirty="0">
                <a:latin typeface="+mn-lt"/>
                <a:cs typeface="+mn-cs"/>
              </a:rPr>
              <a:t>Les prestations de l’AVS ne sont donc pas suffisamment financées à moyen et long terme.</a:t>
            </a:r>
          </a:p>
          <a:p>
            <a:r>
              <a:rPr lang="fr-CH" sz="1200" dirty="0">
                <a:latin typeface="+mn-lt"/>
                <a:cs typeface="+mn-cs"/>
              </a:rPr>
              <a:t>Ce tableau illustre la lacune de financement de l’AVS prévisible entre 2020 et 2030. Elle se montera à </a:t>
            </a:r>
            <a:r>
              <a:rPr lang="fr-CH" sz="1200" dirty="0" smtClean="0">
                <a:latin typeface="+mn-lt"/>
                <a:cs typeface="+mn-cs"/>
              </a:rPr>
              <a:t>800 </a:t>
            </a:r>
            <a:r>
              <a:rPr lang="fr-CH" sz="1200" dirty="0">
                <a:latin typeface="+mn-lt"/>
                <a:cs typeface="+mn-cs"/>
              </a:rPr>
              <a:t>millions de francs en 2020 pour atteindre </a:t>
            </a:r>
            <a:r>
              <a:rPr lang="fr-CH" sz="1200" dirty="0" smtClean="0">
                <a:latin typeface="+mn-lt"/>
                <a:cs typeface="+mn-cs"/>
              </a:rPr>
              <a:t>7,5</a:t>
            </a:r>
            <a:r>
              <a:rPr lang="fr-CH" sz="1200" dirty="0">
                <a:latin typeface="+mn-lt"/>
                <a:cs typeface="+mn-cs"/>
              </a:rPr>
              <a:t> milliards de francs d’ici 2030 (données de la première ligne du tableau).</a:t>
            </a:r>
          </a:p>
          <a:p>
            <a:r>
              <a:rPr lang="fr-CH" sz="1200" dirty="0">
                <a:latin typeface="+mn-lt"/>
                <a:cs typeface="+mn-cs"/>
              </a:rPr>
              <a:t>Si on voulait la couvrir uniquement par des recettes supplémentaires provenant de la TVA, il faudrait relever cette dernière de </a:t>
            </a:r>
            <a:r>
              <a:rPr lang="fr-CH" sz="1200" dirty="0" smtClean="0">
                <a:latin typeface="+mn-lt"/>
                <a:cs typeface="+mn-cs"/>
              </a:rPr>
              <a:t>0,3</a:t>
            </a:r>
            <a:r>
              <a:rPr lang="fr-CH" sz="1200" dirty="0">
                <a:latin typeface="+mn-lt"/>
                <a:cs typeface="+mn-cs"/>
              </a:rPr>
              <a:t> point de pourcentage en 2020 et de </a:t>
            </a:r>
            <a:r>
              <a:rPr lang="fr-CH" sz="1200" dirty="0" smtClean="0">
                <a:latin typeface="+mn-lt"/>
                <a:cs typeface="+mn-cs"/>
              </a:rPr>
              <a:t>2,1</a:t>
            </a:r>
            <a:r>
              <a:rPr lang="fr-CH" sz="1200" dirty="0">
                <a:latin typeface="+mn-lt"/>
                <a:cs typeface="+mn-cs"/>
              </a:rPr>
              <a:t> points d’ici 2030. Si on voulait y parvenir uniquement par une augmentation des cotisations, les déductions salariales devraient être relevées de 0,2 point en 2020 et de </a:t>
            </a:r>
            <a:r>
              <a:rPr lang="fr-CH" sz="1200" dirty="0" smtClean="0">
                <a:latin typeface="+mn-lt"/>
                <a:cs typeface="+mn-cs"/>
              </a:rPr>
              <a:t>1,6</a:t>
            </a:r>
            <a:r>
              <a:rPr lang="fr-CH" sz="1200" dirty="0">
                <a:latin typeface="+mn-lt"/>
                <a:cs typeface="+mn-cs"/>
              </a:rPr>
              <a:t> points en 2030.</a:t>
            </a:r>
          </a:p>
          <a:p>
            <a:r>
              <a:rPr lang="fr-CH" sz="1200" dirty="0">
                <a:latin typeface="+mn-lt"/>
                <a:cs typeface="+mn-cs"/>
                <a:sym typeface="Wingdings"/>
              </a:rPr>
              <a:t></a:t>
            </a:r>
            <a:r>
              <a:rPr lang="fr-CH" sz="1200" dirty="0">
                <a:latin typeface="+mn-lt"/>
                <a:cs typeface="+mn-cs"/>
              </a:rPr>
              <a:t> </a:t>
            </a:r>
            <a:r>
              <a:rPr lang="fr-CH" sz="1200" i="1" dirty="0">
                <a:latin typeface="+mn-lt"/>
                <a:cs typeface="+mn-cs"/>
              </a:rPr>
              <a:t>(diapositive suivante) </a:t>
            </a:r>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4</a:t>
            </a:fld>
            <a:endParaRPr lang="de-CH"/>
          </a:p>
        </p:txBody>
      </p:sp>
    </p:spTree>
    <p:extLst>
      <p:ext uri="{BB962C8B-B14F-4D97-AF65-F5344CB8AC3E}">
        <p14:creationId xmlns:p14="http://schemas.microsoft.com/office/powerpoint/2010/main" val="288542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smtClean="0"/>
              <a:t>C’est ce qui se passe depuis plus de 10 ans.</a:t>
            </a:r>
            <a:endParaRPr lang="en-US" dirty="0" smtClean="0"/>
          </a:p>
          <a:p>
            <a:pPr eaLnBrk="0" fontAlgn="base" hangingPunct="0"/>
            <a:r>
              <a:rPr lang="fr-CH" dirty="0" smtClean="0"/>
              <a:t>Le graphique illustre l’évolution de l’indice Pictet LPP 93, qui représente le rendement des placements d’une caisse de pension moyenne. Afin de pouvoir financer une rente calculée selon le taux de conversion minimal de 6,8 % sur une durée correspondant à l’espérance de vie actuelle, la caisse de pension doit obtenir un rendement d’environ 5 %. Ce rendement est symbolisé par la ligne bleue .</a:t>
            </a:r>
            <a:endParaRPr lang="en-US" dirty="0" smtClean="0"/>
          </a:p>
          <a:p>
            <a:pPr eaLnBrk="0" fontAlgn="base" hangingPunct="0"/>
            <a:r>
              <a:rPr lang="fr-CH" dirty="0" smtClean="0"/>
              <a:t>Les résultats des placements fluctuent énormément d’année en année, ce qui est normal. C’est pourquoi les caisses de pension bien gérées constituent des réserves. Le problème ne réside toutefois pas dans ces fluctuations annuelles, mais dans le fait que la moyenne se situe depuis environ 10 ans en dessous de la performance nécessaire pour couvrir les rentes.</a:t>
            </a:r>
            <a:endParaRPr lang="en-US" dirty="0" smtClean="0"/>
          </a:p>
          <a:p>
            <a:pPr eaLnBrk="0" fontAlgn="base" hangingPunct="0"/>
            <a:r>
              <a:rPr lang="fr-CH" dirty="0" smtClean="0"/>
              <a:t>Pour y parvenir, les caisses de pension ont le choix entre prendre plus de risques dans leurs placements pour augmenter les rendements, ce qui est aussi risqué pour les assurés, ou utiliser une partie du capital appartenant aux assurés encore actifs pour financer les rentes, ce qui n’est pas viable sur la durée.</a:t>
            </a:r>
            <a:endParaRPr lang="en-US" dirty="0" smtClean="0"/>
          </a:p>
          <a:p>
            <a:pPr eaLnBrk="0" fontAlgn="base" hangingPunct="0"/>
            <a:r>
              <a:rPr lang="de-CH" i="1" dirty="0" smtClean="0">
                <a:sym typeface="Wingdings"/>
              </a:rPr>
              <a:t></a:t>
            </a:r>
            <a:r>
              <a:rPr lang="de-CH" i="1" dirty="0" smtClean="0"/>
              <a:t> </a:t>
            </a:r>
            <a:r>
              <a:rPr lang="fr-CH" i="1" dirty="0" smtClean="0"/>
              <a:t>(diapositive suivante) </a:t>
            </a:r>
            <a:endParaRPr lang="en-US"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5</a:t>
            </a:fld>
            <a:endParaRPr lang="de-CH"/>
          </a:p>
        </p:txBody>
      </p:sp>
    </p:spTree>
    <p:extLst>
      <p:ext uri="{BB962C8B-B14F-4D97-AF65-F5344CB8AC3E}">
        <p14:creationId xmlns:p14="http://schemas.microsoft.com/office/powerpoint/2010/main" val="43341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fr-CH" dirty="0"/>
              <a:t>Les défis auxquels doit faire face la prévoyance vieillesse ne sont pas une surprise. Les problèmes dus à l’évolution démographique se dessinaient depuis longtemps et la faiblesse des marchés des capitaux persiste depuis une dizaine d’années déjà. Cependant, toutes les tentatives de répondre à ces défis ont échoué.</a:t>
            </a:r>
            <a:endParaRPr lang="en-US" dirty="0"/>
          </a:p>
          <a:p>
            <a:pPr eaLnBrk="0" fontAlgn="base" hangingPunct="0"/>
            <a:r>
              <a:rPr lang="fr-CH" dirty="0"/>
              <a:t>Le 16 mai 2004, le peuple a clairement rejeté la 11</a:t>
            </a:r>
            <a:r>
              <a:rPr lang="fr-CH" baseline="30000" dirty="0"/>
              <a:t>e</a:t>
            </a:r>
            <a:r>
              <a:rPr lang="fr-CH" dirty="0"/>
              <a:t> révision de l’AVS, à presque 70 % des voix. Tous les cantons ont voté contre la révision. C’était un verdict très clair contre la réduction des prestations.</a:t>
            </a:r>
            <a:endParaRPr lang="en-US" dirty="0"/>
          </a:p>
          <a:p>
            <a:pPr eaLnBrk="0" fontAlgn="base" hangingPunct="0"/>
            <a:r>
              <a:rPr lang="fr-CH" dirty="0"/>
              <a:t>Lors de la même votation, le peuple a aussi très clairement refusé d’introduire un financement additionnel pour l’AVS et l’AI. Moins d’un tiers des votants a voté pour. Là aussi, aucun canton n’a voté en faveur de la proposition.</a:t>
            </a:r>
            <a:endParaRPr lang="en-US" dirty="0"/>
          </a:p>
          <a:p>
            <a:pPr eaLnBrk="0" fontAlgn="base" hangingPunct="0"/>
            <a:r>
              <a:rPr lang="fr-CH" dirty="0"/>
              <a:t>La deuxième tentative de 11</a:t>
            </a:r>
            <a:r>
              <a:rPr lang="fr-CH" baseline="30000" dirty="0"/>
              <a:t>e</a:t>
            </a:r>
            <a:r>
              <a:rPr lang="fr-CH" dirty="0"/>
              <a:t> révision de l’AVS a échoué le 1</a:t>
            </a:r>
            <a:r>
              <a:rPr lang="fr-CH" baseline="30000" dirty="0"/>
              <a:t>er</a:t>
            </a:r>
            <a:r>
              <a:rPr lang="fr-CH" dirty="0"/>
              <a:t> octobre 2010 devant le Parlement, plus précisément devant le Conseil national, par 118 voix contre 72. Pour les partis de gauche, les économies étaient trop poussées, alors que pour les partis de droite, elles étaient insuffisantes.</a:t>
            </a:r>
            <a:endParaRPr lang="en-US" dirty="0"/>
          </a:p>
          <a:p>
            <a:pPr eaLnBrk="0" fontAlgn="base" hangingPunct="0"/>
            <a:r>
              <a:rPr lang="fr-CH" dirty="0"/>
              <a:t>La proposition du Conseil fédéral et du Parlement d’abaisser le taux de conversion minimal dans la LPP de 6,8 à 6,4 % a très clairement été rejetée par le peuple le 7 mars 2010. Presque trois quarts des votants ont rejeté cette proposition. Tous les cantons ont voté contre. </a:t>
            </a:r>
            <a:endParaRPr lang="en-US" dirty="0"/>
          </a:p>
          <a:p>
            <a:pPr eaLnBrk="0" fontAlgn="base" hangingPunct="0"/>
            <a:r>
              <a:rPr lang="fr-CH" i="1" dirty="0">
                <a:sym typeface="Wingdings"/>
              </a:rPr>
              <a:t></a:t>
            </a:r>
            <a:r>
              <a:rPr lang="fr-CH" i="1" dirty="0"/>
              <a:t> (diapositive suivante) </a:t>
            </a:r>
            <a:endParaRPr lang="en-US"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6</a:t>
            </a:fld>
            <a:endParaRPr lang="de-CH"/>
          </a:p>
        </p:txBody>
      </p:sp>
    </p:spTree>
    <p:extLst>
      <p:ext uri="{BB962C8B-B14F-4D97-AF65-F5344CB8AC3E}">
        <p14:creationId xmlns:p14="http://schemas.microsoft.com/office/powerpoint/2010/main" val="409796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7</a:t>
            </a:fld>
            <a:endParaRPr lang="de-CH"/>
          </a:p>
        </p:txBody>
      </p:sp>
    </p:spTree>
    <p:extLst>
      <p:ext uri="{BB962C8B-B14F-4D97-AF65-F5344CB8AC3E}">
        <p14:creationId xmlns:p14="http://schemas.microsoft.com/office/powerpoint/2010/main" val="37786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endParaRPr lang="fr-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8</a:t>
            </a:fld>
            <a:endParaRPr lang="de-CH"/>
          </a:p>
        </p:txBody>
      </p:sp>
    </p:spTree>
    <p:extLst>
      <p:ext uri="{BB962C8B-B14F-4D97-AF65-F5344CB8AC3E}">
        <p14:creationId xmlns:p14="http://schemas.microsoft.com/office/powerpoint/2010/main" val="70169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9</a:t>
            </a:fld>
            <a:endParaRPr lang="de-CH"/>
          </a:p>
        </p:txBody>
      </p:sp>
    </p:spTree>
    <p:extLst>
      <p:ext uri="{BB962C8B-B14F-4D97-AF65-F5344CB8AC3E}">
        <p14:creationId xmlns:p14="http://schemas.microsoft.com/office/powerpoint/2010/main" val="527141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37" descr="Logo_CMYK_pos"/>
          <p:cNvPicPr>
            <a:picLocks noChangeAspect="1" noChangeArrowheads="1"/>
          </p:cNvPicPr>
          <p:nvPr/>
        </p:nvPicPr>
        <p:blipFill>
          <a:blip r:embed="rId2" cstate="print"/>
          <a:srcRect/>
          <a:stretch>
            <a:fillRect/>
          </a:stretch>
        </p:blipFill>
        <p:spPr bwMode="auto">
          <a:xfrm>
            <a:off x="918000" y="378000"/>
            <a:ext cx="1997075" cy="508000"/>
          </a:xfrm>
          <a:prstGeom prst="rect">
            <a:avLst/>
          </a:prstGeom>
          <a:noFill/>
          <a:ln w="9525">
            <a:noFill/>
            <a:miter lim="800000"/>
            <a:headEnd/>
            <a:tailEnd/>
          </a:ln>
        </p:spPr>
      </p:pic>
      <p:sp>
        <p:nvSpPr>
          <p:cNvPr id="23554" name="Rectangle 2"/>
          <p:cNvSpPr>
            <a:spLocks noGrp="1" noChangeArrowheads="1"/>
          </p:cNvSpPr>
          <p:nvPr>
            <p:ph type="ctrTitle"/>
          </p:nvPr>
        </p:nvSpPr>
        <p:spPr>
          <a:xfrm>
            <a:off x="1296000" y="2448000"/>
            <a:ext cx="7488000" cy="2520000"/>
          </a:xfrm>
        </p:spPr>
        <p:txBody>
          <a:bodyPr/>
          <a:lstStyle>
            <a:lvl1pPr>
              <a:lnSpc>
                <a:spcPct val="120000"/>
              </a:lnSpc>
              <a:spcBef>
                <a:spcPts val="600"/>
              </a:spcBef>
              <a:spcAft>
                <a:spcPts val="0"/>
              </a:spcAft>
              <a:defRPr sz="4000">
                <a:latin typeface="Arial Black" pitchFamily="34" charset="0"/>
              </a:defRPr>
            </a:lvl1pPr>
          </a:lstStyle>
          <a:p>
            <a:endParaRPr lang="de-CH" noProof="0" dirty="0"/>
          </a:p>
        </p:txBody>
      </p:sp>
      <p:sp>
        <p:nvSpPr>
          <p:cNvPr id="23555" name="Rectangle 3"/>
          <p:cNvSpPr>
            <a:spLocks noGrp="1" noChangeArrowheads="1"/>
          </p:cNvSpPr>
          <p:nvPr>
            <p:ph type="subTitle" idx="1"/>
          </p:nvPr>
        </p:nvSpPr>
        <p:spPr>
          <a:xfrm>
            <a:off x="1296000" y="5220000"/>
            <a:ext cx="7488000" cy="1080000"/>
          </a:xfrm>
          <a:prstGeom prst="rect">
            <a:avLst/>
          </a:prstGeom>
        </p:spPr>
        <p:txBody>
          <a:bodyPr/>
          <a:lstStyle>
            <a:lvl1pPr marL="0" indent="0">
              <a:lnSpc>
                <a:spcPct val="110000"/>
              </a:lnSpc>
              <a:spcBef>
                <a:spcPts val="300"/>
              </a:spcBef>
              <a:spcAft>
                <a:spcPts val="0"/>
              </a:spcAft>
              <a:buFontTx/>
              <a:buNone/>
              <a:defRPr sz="2400"/>
            </a:lvl1pPr>
          </a:lstStyle>
          <a:p>
            <a:endParaRPr lang="de-CH" noProof="0" dirty="0"/>
          </a:p>
        </p:txBody>
      </p:sp>
      <p:sp>
        <p:nvSpPr>
          <p:cNvPr id="6" name="Text Box 32"/>
          <p:cNvSpPr txBox="1">
            <a:spLocks noChangeArrowheads="1"/>
          </p:cNvSpPr>
          <p:nvPr userDrawn="1"/>
        </p:nvSpPr>
        <p:spPr bwMode="auto">
          <a:xfrm>
            <a:off x="5445369" y="378000"/>
            <a:ext cx="2520950" cy="257175"/>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fr-CH" sz="800" noProof="0" dirty="0" smtClean="0">
                <a:latin typeface="Arial" charset="0"/>
              </a:rPr>
              <a:t>Département fédéral de l‘intérieur</a:t>
            </a:r>
            <a:r>
              <a:rPr lang="fr-CH" sz="800" baseline="0" noProof="0" dirty="0" smtClean="0">
                <a:latin typeface="Arial" charset="0"/>
              </a:rPr>
              <a:t> DFI</a:t>
            </a:r>
            <a:r>
              <a:rPr lang="fr-CH" sz="800" noProof="0" dirty="0" smtClean="0">
                <a:latin typeface="Arial" charset="0"/>
              </a:rPr>
              <a:t/>
            </a:r>
            <a:br>
              <a:rPr lang="fr-CH" sz="800" noProof="0" dirty="0" smtClean="0">
                <a:latin typeface="Arial" charset="0"/>
              </a:rPr>
            </a:br>
            <a:r>
              <a:rPr lang="fr-CH" sz="800" b="1" noProof="0" dirty="0" smtClean="0">
                <a:latin typeface="Arial" charset="0"/>
              </a:rPr>
              <a:t>Office fédéral des assurances sociales</a:t>
            </a:r>
            <a:r>
              <a:rPr lang="fr-CH" sz="800" b="1" baseline="0" noProof="0" dirty="0" smtClean="0">
                <a:latin typeface="Arial" charset="0"/>
              </a:rPr>
              <a:t> OFAS</a:t>
            </a:r>
            <a:endParaRPr lang="fr-CH" sz="800" b="1" noProof="0" dirty="0">
              <a:latin typeface="Arial" charset="0"/>
            </a:endParaRPr>
          </a:p>
        </p:txBody>
      </p:sp>
    </p:spTree>
  </p:cSld>
  <p:clrMapOvr>
    <a:masterClrMapping/>
  </p:clrMapOvr>
  <p:transition>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zeiliger Titel &amp;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Inhaltsplatzhalter 3"/>
          <p:cNvSpPr>
            <a:spLocks noGrp="1"/>
          </p:cNvSpPr>
          <p:nvPr>
            <p:ph sz="quarter" idx="10"/>
          </p:nvPr>
        </p:nvSpPr>
        <p:spPr>
          <a:xfrm>
            <a:off x="1295400" y="1584000"/>
            <a:ext cx="7488000" cy="4320000"/>
          </a:xfrm>
        </p:spPr>
        <p:txBody>
          <a:bodyPr/>
          <a:lstStyle/>
          <a:p>
            <a:pPr lvl="0"/>
            <a:endParaRPr lang="de-CH" dirty="0"/>
          </a:p>
        </p:txBody>
      </p:sp>
    </p:spTree>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zeiliger Titel &amp; Inhalt">
    <p:spTree>
      <p:nvGrpSpPr>
        <p:cNvPr id="1" name=""/>
        <p:cNvGrpSpPr/>
        <p:nvPr/>
      </p:nvGrpSpPr>
      <p:grpSpPr>
        <a:xfrm>
          <a:off x="0" y="0"/>
          <a:ext cx="0" cy="0"/>
          <a:chOff x="0" y="0"/>
          <a:chExt cx="0" cy="0"/>
        </a:xfrm>
      </p:grpSpPr>
      <p:sp>
        <p:nvSpPr>
          <p:cNvPr id="2" name="Titel 1"/>
          <p:cNvSpPr>
            <a:spLocks noGrp="1"/>
          </p:cNvSpPr>
          <p:nvPr>
            <p:ph type="title"/>
          </p:nvPr>
        </p:nvSpPr>
        <p:spPr>
          <a:xfrm>
            <a:off x="1296000" y="306000"/>
            <a:ext cx="7488238" cy="648000"/>
          </a:xfrm>
        </p:spPr>
        <p:txBody>
          <a:bodyPr/>
          <a:lstStyle/>
          <a:p>
            <a:endParaRPr lang="de-CH" dirty="0"/>
          </a:p>
        </p:txBody>
      </p:sp>
      <p:sp>
        <p:nvSpPr>
          <p:cNvPr id="4" name="Inhaltsplatzhalter 3"/>
          <p:cNvSpPr>
            <a:spLocks noGrp="1"/>
          </p:cNvSpPr>
          <p:nvPr>
            <p:ph sz="quarter" idx="10"/>
          </p:nvPr>
        </p:nvSpPr>
        <p:spPr>
          <a:xfrm>
            <a:off x="1295400" y="1224000"/>
            <a:ext cx="7488000" cy="4680000"/>
          </a:xfrm>
        </p:spPr>
        <p:txBody>
          <a:bodyPr/>
          <a:lstStyle/>
          <a:p>
            <a:pPr lvl="0"/>
            <a:endParaRPr lang="de-CH" dirty="0"/>
          </a:p>
        </p:txBody>
      </p:sp>
    </p:spTree>
  </p:cSld>
  <p:clrMapOvr>
    <a:masterClrMapping/>
  </p:clrMapOvr>
  <p:transition>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ossformatige Illustratio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296000" y="306000"/>
            <a:ext cx="7488000" cy="5580000"/>
          </a:xfrm>
          <a:noFill/>
        </p:spPr>
        <p:txBody>
          <a:bodyPr/>
          <a:lstStyle/>
          <a:p>
            <a:endParaRPr lang="de-CH"/>
          </a:p>
        </p:txBody>
      </p:sp>
    </p:spTree>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lformatige Illustratio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9144000" cy="6858000"/>
          </a:xfrm>
          <a:solidFill>
            <a:schemeClr val="bg1"/>
          </a:solidFill>
        </p:spPr>
        <p:txBody>
          <a:bodyPr/>
          <a:lstStyle/>
          <a:p>
            <a:endParaRPr lang="de-CH" dirty="0"/>
          </a:p>
        </p:txBody>
      </p:sp>
    </p:spTree>
  </p:cSld>
  <p:clrMapOvr>
    <a:masterClrMapping/>
  </p:clrMapOvr>
  <p:transition>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latin typeface="Arial" charset="0"/>
            </a:endParaRPr>
          </a:p>
        </p:txBody>
      </p:sp>
      <p:sp>
        <p:nvSpPr>
          <p:cNvPr id="1027" name="Rectangle 27"/>
          <p:cNvSpPr>
            <a:spLocks noGrp="1" noChangeArrowheads="1"/>
          </p:cNvSpPr>
          <p:nvPr>
            <p:ph type="title"/>
          </p:nvPr>
        </p:nvSpPr>
        <p:spPr bwMode="auto">
          <a:xfrm>
            <a:off x="1296000" y="306000"/>
            <a:ext cx="7488238" cy="1008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CH" noProof="0" dirty="0" smtClean="0"/>
          </a:p>
        </p:txBody>
      </p:sp>
      <p:sp>
        <p:nvSpPr>
          <p:cNvPr id="1057" name="Text Box 33"/>
          <p:cNvSpPr txBox="1">
            <a:spLocks noChangeArrowheads="1"/>
          </p:cNvSpPr>
          <p:nvPr/>
        </p:nvSpPr>
        <p:spPr bwMode="auto">
          <a:xfrm>
            <a:off x="8388000" y="6228000"/>
            <a:ext cx="360000" cy="144000"/>
          </a:xfrm>
          <a:prstGeom prst="rect">
            <a:avLst/>
          </a:prstGeom>
          <a:noFill/>
          <a:ln w="9525">
            <a:noFill/>
            <a:miter lim="800000"/>
            <a:headEnd/>
            <a:tailEnd/>
          </a:ln>
          <a:effectLst/>
        </p:spPr>
        <p:txBody>
          <a:bodyPr lIns="0" tIns="0" rIns="0" bIns="0">
            <a:spAutoFit/>
          </a:bodyPr>
          <a:lstStyle/>
          <a:p>
            <a:pPr algn="r">
              <a:lnSpc>
                <a:spcPct val="100000"/>
              </a:lnSpc>
              <a:spcBef>
                <a:spcPts val="300"/>
              </a:spcBef>
              <a:spcAft>
                <a:spcPts val="300"/>
              </a:spcAft>
              <a:defRPr/>
            </a:pPr>
            <a:fld id="{30C077F9-4744-4FFB-B4BA-922A61FCCDA5}" type="slidenum">
              <a:rPr lang="de-CH" sz="900">
                <a:latin typeface="Arial" charset="0"/>
              </a:rPr>
              <a:pPr algn="r">
                <a:lnSpc>
                  <a:spcPct val="100000"/>
                </a:lnSpc>
                <a:spcBef>
                  <a:spcPts val="300"/>
                </a:spcBef>
                <a:spcAft>
                  <a:spcPts val="300"/>
                </a:spcAft>
                <a:defRPr/>
              </a:pPr>
              <a:t>‹N°›</a:t>
            </a:fld>
            <a:r>
              <a:rPr lang="de-CH" sz="900" dirty="0">
                <a:latin typeface="Arial" charset="0"/>
              </a:rPr>
              <a:t> </a:t>
            </a:r>
          </a:p>
        </p:txBody>
      </p:sp>
      <p:sp>
        <p:nvSpPr>
          <p:cNvPr id="1058" name="AutoShape 34"/>
          <p:cNvSpPr>
            <a:spLocks noChangeArrowheads="1"/>
          </p:cNvSpPr>
          <p:nvPr/>
        </p:nvSpPr>
        <p:spPr bwMode="auto">
          <a:xfrm>
            <a:off x="1276950" y="6237525"/>
            <a:ext cx="6840000" cy="432000"/>
          </a:xfrm>
          <a:prstGeom prst="octagon">
            <a:avLst>
              <a:gd name="adj" fmla="val 0"/>
            </a:avLst>
          </a:prstGeom>
          <a:noFill/>
          <a:ln w="9525">
            <a:noFill/>
            <a:miter lim="800000"/>
            <a:headEnd/>
            <a:tailEnd/>
          </a:ln>
          <a:effectLst/>
        </p:spPr>
        <p:txBody>
          <a:bodyPr lIns="0" tIns="0" rIns="0" bIns="0">
            <a:noAutofit/>
          </a:bodyPr>
          <a:lstStyle/>
          <a:p>
            <a:pPr marL="0" marR="0" indent="0" algn="l" defTabSz="914400" rtl="0" eaLnBrk="0" fontAlgn="base" latinLnBrk="0" hangingPunct="0">
              <a:lnSpc>
                <a:spcPct val="100000"/>
              </a:lnSpc>
              <a:spcBef>
                <a:spcPts val="100"/>
              </a:spcBef>
              <a:spcAft>
                <a:spcPts val="100"/>
              </a:spcAft>
              <a:buClrTx/>
              <a:buSzTx/>
              <a:buFontTx/>
              <a:buNone/>
              <a:tabLst/>
              <a:defRPr/>
            </a:pPr>
            <a:r>
              <a:rPr lang="fr-CH" sz="900" b="1" noProof="0" dirty="0" smtClean="0">
                <a:latin typeface="Arial" charset="0"/>
              </a:rPr>
              <a:t>« Prévoyance vieillesse</a:t>
            </a:r>
            <a:r>
              <a:rPr lang="fr-CH" sz="900" b="1" baseline="0" noProof="0" dirty="0" smtClean="0">
                <a:latin typeface="Arial" charset="0"/>
              </a:rPr>
              <a:t> 2020 – Etat actuel </a:t>
            </a:r>
            <a:r>
              <a:rPr lang="fr-CH" sz="900" b="1" noProof="0" dirty="0" smtClean="0">
                <a:latin typeface="Arial" charset="0"/>
              </a:rPr>
              <a:t>» </a:t>
            </a:r>
            <a:r>
              <a:rPr lang="fr-CH" sz="900" noProof="0" dirty="0" smtClean="0">
                <a:latin typeface="Arial" charset="0"/>
              </a:rPr>
              <a:t>| </a:t>
            </a:r>
            <a:r>
              <a:rPr lang="fr-CH" sz="900" noProof="0" dirty="0" err="1" smtClean="0">
                <a:latin typeface="Arial" charset="0"/>
              </a:rPr>
              <a:t>CPVAL</a:t>
            </a:r>
            <a:r>
              <a:rPr lang="fr-CH" sz="900" noProof="0" dirty="0" smtClean="0">
                <a:latin typeface="Arial" charset="0"/>
              </a:rPr>
              <a:t> | Sion, 21 avril 2016 </a:t>
            </a:r>
            <a:endParaRPr lang="fr-CH" sz="900" i="1" noProof="0" dirty="0" smtClean="0">
              <a:latin typeface="Arial" charset="0"/>
            </a:endParaRPr>
          </a:p>
          <a:p>
            <a:pPr>
              <a:lnSpc>
                <a:spcPct val="100000"/>
              </a:lnSpc>
              <a:spcBef>
                <a:spcPts val="100"/>
              </a:spcBef>
              <a:spcAft>
                <a:spcPts val="100"/>
              </a:spcAft>
              <a:defRPr/>
            </a:pPr>
            <a:r>
              <a:rPr lang="fr-CH" sz="900" noProof="0" dirty="0" smtClean="0">
                <a:latin typeface="Arial" charset="0"/>
              </a:rPr>
              <a:t>Jean-François</a:t>
            </a:r>
            <a:r>
              <a:rPr lang="fr-CH" sz="900" baseline="0" noProof="0" dirty="0" smtClean="0">
                <a:latin typeface="Arial" charset="0"/>
              </a:rPr>
              <a:t> Rudaz</a:t>
            </a:r>
            <a:r>
              <a:rPr lang="fr-CH" sz="900" noProof="0" dirty="0" smtClean="0">
                <a:latin typeface="Arial" charset="0"/>
              </a:rPr>
              <a:t>, Office fédéral</a:t>
            </a:r>
            <a:r>
              <a:rPr lang="fr-CH" sz="900" baseline="0" noProof="0" dirty="0" smtClean="0">
                <a:latin typeface="Arial" charset="0"/>
              </a:rPr>
              <a:t> des assurances sociales OFAS</a:t>
            </a:r>
            <a:endParaRPr lang="fr-CH" sz="900" i="1" noProof="0" dirty="0">
              <a:latin typeface="Arial" charset="0"/>
            </a:endParaRPr>
          </a:p>
        </p:txBody>
      </p:sp>
      <p:pic>
        <p:nvPicPr>
          <p:cNvPr id="1031" name="Picture 39" descr="Logo_col_wappen"/>
          <p:cNvPicPr>
            <a:picLocks noChangeAspect="1" noChangeArrowheads="1"/>
          </p:cNvPicPr>
          <p:nvPr/>
        </p:nvPicPr>
        <p:blipFill>
          <a:blip r:embed="rId7" cstate="print"/>
          <a:srcRect/>
          <a:stretch>
            <a:fillRect/>
          </a:stretch>
        </p:blipFill>
        <p:spPr bwMode="auto">
          <a:xfrm>
            <a:off x="378000" y="378000"/>
            <a:ext cx="266700" cy="304800"/>
          </a:xfrm>
          <a:prstGeom prst="rect">
            <a:avLst/>
          </a:prstGeom>
          <a:noFill/>
          <a:ln w="9525">
            <a:noFill/>
            <a:miter lim="800000"/>
            <a:headEnd/>
            <a:tailEnd/>
          </a:ln>
        </p:spPr>
      </p:pic>
      <p:sp>
        <p:nvSpPr>
          <p:cNvPr id="1064" name="Line 40"/>
          <p:cNvSpPr>
            <a:spLocks noChangeShapeType="1"/>
          </p:cNvSpPr>
          <p:nvPr/>
        </p:nvSpPr>
        <p:spPr bwMode="auto">
          <a:xfrm flipH="1">
            <a:off x="1296000" y="6166800"/>
            <a:ext cx="7488000" cy="0"/>
          </a:xfrm>
          <a:prstGeom prst="line">
            <a:avLst/>
          </a:prstGeom>
          <a:noFill/>
          <a:ln w="9525">
            <a:solidFill>
              <a:schemeClr val="tx1"/>
            </a:solidFill>
            <a:round/>
            <a:headEnd/>
            <a:tailEnd/>
          </a:ln>
          <a:effectLst/>
        </p:spPr>
        <p:txBody>
          <a:bodyPr/>
          <a:lstStyle/>
          <a:p>
            <a:pPr>
              <a:defRPr/>
            </a:pPr>
            <a:endParaRPr lang="de-CH"/>
          </a:p>
        </p:txBody>
      </p:sp>
      <p:sp>
        <p:nvSpPr>
          <p:cNvPr id="12" name="Textplatzhalter 11"/>
          <p:cNvSpPr>
            <a:spLocks noGrp="1"/>
          </p:cNvSpPr>
          <p:nvPr>
            <p:ph type="body" idx="1"/>
          </p:nvPr>
        </p:nvSpPr>
        <p:spPr>
          <a:xfrm>
            <a:off x="1296000" y="1584000"/>
            <a:ext cx="7488000" cy="4320000"/>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p:pull/>
  </p:transition>
  <p:timing>
    <p:tnLst>
      <p:par>
        <p:cTn id="1" dur="indefinite" restart="never" nodeType="tmRoot"/>
      </p:par>
    </p:tnLst>
  </p:timing>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180000" indent="-180000" algn="l" rtl="0" eaLnBrk="0" fontAlgn="base" hangingPunct="0">
        <a:lnSpc>
          <a:spcPct val="120000"/>
        </a:lnSpc>
        <a:spcBef>
          <a:spcPts val="600"/>
        </a:spcBef>
        <a:spcAft>
          <a:spcPts val="0"/>
        </a:spcAft>
        <a:buChar char="•"/>
        <a:defRPr lang="de-CH" sz="2000" noProof="0" dirty="0" smtClean="0">
          <a:solidFill>
            <a:schemeClr val="tx1"/>
          </a:solidFill>
          <a:latin typeface="+mn-lt"/>
          <a:ea typeface="+mn-ea"/>
          <a:cs typeface="+mn-cs"/>
        </a:defRPr>
      </a:lvl1pPr>
      <a:lvl2pPr marL="540000" indent="-180000" algn="l" rtl="0" eaLnBrk="0" fontAlgn="base" hangingPunct="0">
        <a:lnSpc>
          <a:spcPct val="110000"/>
        </a:lnSpc>
        <a:spcBef>
          <a:spcPts val="600"/>
        </a:spcBef>
        <a:spcAft>
          <a:spcPts val="0"/>
        </a:spcAft>
        <a:buClr>
          <a:srgbClr val="595959"/>
        </a:buClr>
        <a:buChar char="•"/>
        <a:defRPr>
          <a:solidFill>
            <a:schemeClr val="tx1"/>
          </a:solidFill>
          <a:latin typeface="+mn-lt"/>
        </a:defRPr>
      </a:lvl2pPr>
      <a:lvl3pPr marL="720000" indent="-180000" algn="l" rtl="0" eaLnBrk="0" fontAlgn="base" hangingPunct="0">
        <a:lnSpc>
          <a:spcPct val="110000"/>
        </a:lnSpc>
        <a:spcBef>
          <a:spcPts val="600"/>
        </a:spcBef>
        <a:spcAft>
          <a:spcPts val="0"/>
        </a:spcAft>
        <a:buClr>
          <a:schemeClr val="bg2"/>
        </a:buClr>
        <a:buChar char="•"/>
        <a:defRPr>
          <a:solidFill>
            <a:schemeClr val="tx1"/>
          </a:solidFill>
          <a:latin typeface="+mn-lt"/>
        </a:defRPr>
      </a:lvl3pPr>
      <a:lvl4pPr marL="900000" indent="-180000" algn="l" rtl="0" eaLnBrk="0" fontAlgn="base" hangingPunct="0">
        <a:lnSpc>
          <a:spcPct val="110000"/>
        </a:lnSpc>
        <a:spcBef>
          <a:spcPts val="600"/>
        </a:spcBef>
        <a:spcAft>
          <a:spcPts val="0"/>
        </a:spcAft>
        <a:buClr>
          <a:schemeClr val="accent4">
            <a:lumMod val="50000"/>
            <a:lumOff val="50000"/>
          </a:schemeClr>
        </a:buClr>
        <a:buChar char="•"/>
        <a:defRPr>
          <a:solidFill>
            <a:schemeClr val="tx1"/>
          </a:solidFill>
          <a:latin typeface="+mn-lt"/>
        </a:defRPr>
      </a:lvl4pPr>
      <a:lvl5pPr marL="1080000" indent="-180000" algn="l" rtl="0" eaLnBrk="0" fontAlgn="base" hangingPunct="0">
        <a:lnSpc>
          <a:spcPct val="110000"/>
        </a:lnSpc>
        <a:spcBef>
          <a:spcPts val="600"/>
        </a:spcBef>
        <a:spcAft>
          <a:spcPts val="0"/>
        </a:spcAft>
        <a:buClr>
          <a:schemeClr val="accent4">
            <a:lumMod val="50000"/>
            <a:lumOff val="50000"/>
          </a:schemeClr>
        </a:buClr>
        <a:buChar char="•"/>
        <a:defRPr>
          <a:solidFill>
            <a:schemeClr val="tx1"/>
          </a:solidFill>
          <a:latin typeface="+mn-lt"/>
        </a:defRPr>
      </a:lvl5pPr>
      <a:lvl6pPr marL="2514600" indent="-228600" algn="l" rtl="0" fontAlgn="base">
        <a:spcBef>
          <a:spcPct val="20000"/>
        </a:spcBef>
        <a:spcAft>
          <a:spcPct val="20000"/>
        </a:spcAft>
        <a:buClr>
          <a:srgbClr val="DDDDDD"/>
        </a:buClr>
        <a:buChar char="•"/>
        <a:defRPr>
          <a:solidFill>
            <a:schemeClr val="tx1"/>
          </a:solidFill>
          <a:latin typeface="+mn-lt"/>
        </a:defRPr>
      </a:lvl6pPr>
      <a:lvl7pPr marL="2971800" indent="-228600" algn="l" rtl="0" fontAlgn="base">
        <a:spcBef>
          <a:spcPct val="20000"/>
        </a:spcBef>
        <a:spcAft>
          <a:spcPct val="20000"/>
        </a:spcAft>
        <a:buClr>
          <a:srgbClr val="DDDDDD"/>
        </a:buClr>
        <a:buChar char="•"/>
        <a:defRPr>
          <a:solidFill>
            <a:schemeClr val="tx1"/>
          </a:solidFill>
          <a:latin typeface="+mn-lt"/>
        </a:defRPr>
      </a:lvl7pPr>
      <a:lvl8pPr marL="3429000" indent="-228600" algn="l" rtl="0" fontAlgn="base">
        <a:spcBef>
          <a:spcPct val="20000"/>
        </a:spcBef>
        <a:spcAft>
          <a:spcPct val="20000"/>
        </a:spcAft>
        <a:buClr>
          <a:srgbClr val="DDDDDD"/>
        </a:buClr>
        <a:buChar char="•"/>
        <a:defRPr>
          <a:solidFill>
            <a:schemeClr val="tx1"/>
          </a:solidFill>
          <a:latin typeface="+mn-lt"/>
        </a:defRPr>
      </a:lvl8pPr>
      <a:lvl9pPr marL="3886200" indent="-228600" algn="l" rtl="0" fontAlgn="base">
        <a:spcBef>
          <a:spcPct val="20000"/>
        </a:spcBef>
        <a:spcAft>
          <a:spcPct val="20000"/>
        </a:spcAft>
        <a:buClr>
          <a:srgbClr val="DDDDDD"/>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chart" Target="../charts/chart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jpeg"/><Relationship Id="rId5" Type="http://schemas.openxmlformats.org/officeDocument/2006/relationships/tags" Target="../tags/tag5.xml"/><Relationship Id="rId10" Type="http://schemas.openxmlformats.org/officeDocument/2006/relationships/image" Target="../media/image3.jpeg"/><Relationship Id="rId4" Type="http://schemas.openxmlformats.org/officeDocument/2006/relationships/tags" Target="../tags/tag4.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04692" y="2447999"/>
            <a:ext cx="7765736" cy="2592351"/>
          </a:xfrm>
        </p:spPr>
        <p:txBody>
          <a:bodyPr/>
          <a:lstStyle/>
          <a:p>
            <a:r>
              <a:rPr lang="fr-CH" dirty="0" smtClean="0"/>
              <a:t>Prévoyance vieillesse 2020  </a:t>
            </a:r>
            <a:br>
              <a:rPr lang="fr-CH" dirty="0" smtClean="0"/>
            </a:br>
            <a:r>
              <a:rPr lang="fr-CH" dirty="0" smtClean="0"/>
              <a:t>− Etat actuel</a:t>
            </a:r>
          </a:p>
        </p:txBody>
      </p:sp>
      <p:sp>
        <p:nvSpPr>
          <p:cNvPr id="3075" name="Rectangle 3"/>
          <p:cNvSpPr>
            <a:spLocks noGrp="1" noChangeArrowheads="1"/>
          </p:cNvSpPr>
          <p:nvPr>
            <p:ph type="subTitle" idx="1"/>
          </p:nvPr>
        </p:nvSpPr>
        <p:spPr/>
        <p:txBody>
          <a:bodyPr>
            <a:normAutofit/>
          </a:bodyPr>
          <a:lstStyle/>
          <a:p>
            <a:r>
              <a:rPr lang="fr-CH" dirty="0" err="1" smtClean="0"/>
              <a:t>CPVAL</a:t>
            </a:r>
            <a:r>
              <a:rPr lang="fr-CH" dirty="0" smtClean="0"/>
              <a:t>, Sion </a:t>
            </a:r>
            <a:r>
              <a:rPr lang="de-CH" dirty="0" smtClean="0"/>
              <a:t>| 21 </a:t>
            </a:r>
            <a:r>
              <a:rPr lang="de-CH" dirty="0" err="1" smtClean="0"/>
              <a:t>avril</a:t>
            </a:r>
            <a:r>
              <a:rPr lang="de-CH" dirty="0" smtClean="0"/>
              <a:t> 2016 </a:t>
            </a:r>
            <a:endParaRPr lang="fr-CH" dirty="0" smtClean="0"/>
          </a:p>
          <a:p>
            <a:r>
              <a:rPr lang="fr-CH" sz="2000" dirty="0" smtClean="0"/>
              <a:t>Jean-François Rudaz, Office fédéral des assurances sociales</a:t>
            </a: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dirty="0" smtClean="0"/>
              <a:t>Principaux éléments de la réforme</a:t>
            </a:r>
            <a:endParaRPr lang="de-CH" dirty="0"/>
          </a:p>
        </p:txBody>
      </p:sp>
      <p:sp>
        <p:nvSpPr>
          <p:cNvPr id="3" name="Inhaltsplatzhalter 2"/>
          <p:cNvSpPr>
            <a:spLocks noGrp="1"/>
          </p:cNvSpPr>
          <p:nvPr>
            <p:ph sz="quarter" idx="10"/>
            <p:custDataLst>
              <p:tags r:id="rId2"/>
            </p:custDataLst>
          </p:nvPr>
        </p:nvSpPr>
        <p:spPr>
          <a:xfrm>
            <a:off x="1295400" y="1160980"/>
            <a:ext cx="7488000" cy="4743020"/>
          </a:xfrm>
        </p:spPr>
        <p:txBody>
          <a:bodyPr>
            <a:normAutofit lnSpcReduction="10000"/>
          </a:bodyPr>
          <a:lstStyle/>
          <a:p>
            <a:r>
              <a:rPr lang="fr-CH" dirty="0" smtClean="0"/>
              <a:t>Harmonisation de l’âge de référence à 65 ans dans l’AVS et la LPP </a:t>
            </a:r>
          </a:p>
          <a:p>
            <a:r>
              <a:rPr lang="fr-CH" dirty="0" smtClean="0"/>
              <a:t>Personnalisation du départ à la retraite</a:t>
            </a:r>
          </a:p>
          <a:p>
            <a:r>
              <a:rPr lang="fr-CH" dirty="0"/>
              <a:t>Financement supplémentaire pour </a:t>
            </a:r>
            <a:r>
              <a:rPr lang="fr-CH" dirty="0" smtClean="0"/>
              <a:t>l’AVS afin de faire </a:t>
            </a:r>
            <a:r>
              <a:rPr lang="fr-CH" dirty="0"/>
              <a:t>face à l’évolution démographique </a:t>
            </a:r>
          </a:p>
          <a:p>
            <a:r>
              <a:rPr lang="fr-CH" dirty="0" smtClean="0"/>
              <a:t>Adaptation du taux </a:t>
            </a:r>
            <a:r>
              <a:rPr lang="fr-CH" dirty="0"/>
              <a:t>de conversion minimal à l’évolution des réalités assurantielles</a:t>
            </a:r>
          </a:p>
          <a:p>
            <a:r>
              <a:rPr lang="fr-CH" dirty="0" smtClean="0"/>
              <a:t>Mesures de compensation pour maintenir le niveau des prestations</a:t>
            </a:r>
          </a:p>
          <a:p>
            <a:r>
              <a:rPr lang="fr-CH" dirty="0" smtClean="0"/>
              <a:t>Amélioration de la prévoyance pour les bas-revenus et les travailleurs atypiques</a:t>
            </a:r>
          </a:p>
          <a:p>
            <a:r>
              <a:rPr lang="fr-CH" dirty="0" smtClean="0"/>
              <a:t>Davantage de transparence </a:t>
            </a:r>
            <a:r>
              <a:rPr lang="fr-CH" dirty="0"/>
              <a:t>dans les affaires relevant du 2</a:t>
            </a:r>
            <a:r>
              <a:rPr lang="fr-CH" baseline="30000" dirty="0"/>
              <a:t>e</a:t>
            </a:r>
            <a:r>
              <a:rPr lang="fr-CH" dirty="0"/>
              <a:t> </a:t>
            </a:r>
            <a:r>
              <a:rPr lang="fr-CH" dirty="0" smtClean="0"/>
              <a:t>pilier</a:t>
            </a:r>
          </a:p>
          <a:p>
            <a:pPr lvl="1"/>
            <a:endParaRPr lang="fr-CH" dirty="0" smtClean="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p:txBody>
          <a:bodyPr/>
          <a:lstStyle/>
          <a:p>
            <a:r>
              <a:rPr lang="fr-CH" dirty="0" smtClean="0"/>
              <a:t>Harmoniser l’âge de référence, concrétiser la flexibilisation</a:t>
            </a:r>
            <a:endParaRPr lang="fr-CH" dirty="0"/>
          </a:p>
        </p:txBody>
      </p:sp>
      <p:sp>
        <p:nvSpPr>
          <p:cNvPr id="5" name="Inhaltsplatzhalter 4"/>
          <p:cNvSpPr>
            <a:spLocks noGrp="1"/>
          </p:cNvSpPr>
          <p:nvPr>
            <p:ph sz="quarter" idx="10"/>
            <p:custDataLst>
              <p:tags r:id="rId2"/>
            </p:custDataLst>
          </p:nvPr>
        </p:nvSpPr>
        <p:spPr/>
        <p:txBody>
          <a:bodyPr>
            <a:normAutofit/>
          </a:bodyPr>
          <a:lstStyle/>
          <a:p>
            <a:r>
              <a:rPr lang="fr-CH" dirty="0" smtClean="0"/>
              <a:t>Âge de référence à 65 ans pour les hommes et les femmes dans l’AVS et la LPP</a:t>
            </a:r>
          </a:p>
          <a:p>
            <a:pPr marL="444500" lvl="1" indent="-188913"/>
            <a:r>
              <a:rPr lang="fr-CH" dirty="0" smtClean="0"/>
              <a:t>Pour les femmes, relèvement </a:t>
            </a:r>
            <a:r>
              <a:rPr lang="fr-CH" dirty="0"/>
              <a:t>de 3 mois par </a:t>
            </a:r>
            <a:r>
              <a:rPr lang="fr-CH" dirty="0" smtClean="0"/>
              <a:t>année dès 2018</a:t>
            </a:r>
            <a:br>
              <a:rPr lang="fr-CH" dirty="0" smtClean="0"/>
            </a:br>
            <a:r>
              <a:rPr lang="fr-CH" dirty="0" smtClean="0"/>
              <a:t>Harmonisation atteinte en 2022</a:t>
            </a:r>
          </a:p>
          <a:p>
            <a:pPr marL="444500" lvl="1" indent="-188913"/>
            <a:r>
              <a:rPr lang="fr-CH" dirty="0" smtClean="0"/>
              <a:t>Un relèvement au-delà de 65 ans n’aurait aucune chance devant le peuple</a:t>
            </a:r>
          </a:p>
          <a:p>
            <a:r>
              <a:rPr lang="fr-CH" dirty="0" smtClean="0"/>
              <a:t>Départ à la retraite plus flexible</a:t>
            </a:r>
          </a:p>
          <a:p>
            <a:pPr lvl="1"/>
            <a:r>
              <a:rPr lang="fr-CH" dirty="0" smtClean="0"/>
              <a:t>Anticipation dès 62 ans et ajournement jusqu’à 70 ans</a:t>
            </a:r>
          </a:p>
          <a:p>
            <a:pPr lvl="1"/>
            <a:r>
              <a:rPr lang="fr-CH" dirty="0" smtClean="0"/>
              <a:t>Rentes partielles entre 20 % et 80 % </a:t>
            </a:r>
          </a:p>
          <a:p>
            <a:endParaRPr lang="fr-CH" dirty="0" smtClean="0"/>
          </a:p>
        </p:txBody>
      </p:sp>
    </p:spTree>
    <p:extLst>
      <p:ext uri="{BB962C8B-B14F-4D97-AF65-F5344CB8AC3E}">
        <p14:creationId xmlns:p14="http://schemas.microsoft.com/office/powerpoint/2010/main" val="374879587"/>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00" y="1548000"/>
            <a:ext cx="7534354" cy="3982552"/>
          </a:xfrm>
          <a:prstGeom prst="rect">
            <a:avLst/>
          </a:prstGeom>
          <a:effectLst>
            <a:outerShdw blurRad="50800" dist="50800" dir="2700000" algn="tl" rotWithShape="0">
              <a:prstClr val="black">
                <a:alpha val="40000"/>
              </a:prstClr>
            </a:outerShdw>
          </a:effectLst>
        </p:spPr>
      </p:pic>
      <p:graphicFrame>
        <p:nvGraphicFramePr>
          <p:cNvPr id="4" name="Inhaltsplatzhalter 3"/>
          <p:cNvGraphicFramePr>
            <a:graphicFrameLocks noGrp="1"/>
          </p:cNvGraphicFramePr>
          <p:nvPr>
            <p:ph sz="quarter" idx="10"/>
            <p:extLst/>
          </p:nvPr>
        </p:nvGraphicFramePr>
        <p:xfrm>
          <a:off x="1296000" y="1314061"/>
          <a:ext cx="7568027" cy="4239770"/>
        </p:xfrm>
        <a:graphic>
          <a:graphicData uri="http://schemas.openxmlformats.org/drawingml/2006/table">
            <a:tbl>
              <a:tblPr firstRow="1" bandRow="1">
                <a:tableStyleId>{5C22544A-7EE6-4342-B048-85BDC9FD1C3A}</a:tableStyleId>
              </a:tblPr>
              <a:tblGrid>
                <a:gridCol w="1215972"/>
                <a:gridCol w="1306703"/>
                <a:gridCol w="1261338"/>
                <a:gridCol w="1261338"/>
                <a:gridCol w="1261338"/>
                <a:gridCol w="1261338"/>
              </a:tblGrid>
              <a:tr h="669361">
                <a:tc>
                  <a:txBody>
                    <a:bodyPr/>
                    <a:lstStyle/>
                    <a:p>
                      <a:pPr algn="ctr"/>
                      <a:r>
                        <a:rPr lang="fr-CH" b="1" i="1" noProof="0" dirty="0" smtClean="0">
                          <a:solidFill>
                            <a:schemeClr val="tx1"/>
                          </a:solidFill>
                        </a:rPr>
                        <a:t>Année de naissance</a:t>
                      </a:r>
                      <a:endParaRPr lang="fr-CH" b="1" i="1" noProof="0"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de-CH" b="0" i="1"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CH" dirty="0"/>
                    </a:p>
                  </a:txBody>
                  <a:tcPr/>
                </a:tc>
                <a:tc hMerge="1">
                  <a:txBody>
                    <a:bodyPr/>
                    <a:lstStyle/>
                    <a:p>
                      <a:endParaRPr lang="de-CH" dirty="0"/>
                    </a:p>
                  </a:txBody>
                  <a:tcPr/>
                </a:tc>
                <a:tc hMerge="1">
                  <a:txBody>
                    <a:bodyPr/>
                    <a:lstStyle/>
                    <a:p>
                      <a:endParaRPr lang="de-CH" dirty="0"/>
                    </a:p>
                  </a:txBody>
                  <a:tcPr/>
                </a:tc>
                <a:tc hMerge="1">
                  <a:txBody>
                    <a:bodyPr/>
                    <a:lstStyle/>
                    <a:p>
                      <a:endParaRPr lang="de-CH" dirty="0"/>
                    </a:p>
                  </a:txBody>
                  <a:tcPr/>
                </a:tc>
              </a:tr>
              <a:tr h="709426">
                <a:tc>
                  <a:txBody>
                    <a:bodyPr/>
                    <a:lstStyle/>
                    <a:p>
                      <a:pPr algn="ctr"/>
                      <a:r>
                        <a:rPr lang="de-CH" b="1" dirty="0" err="1" smtClean="0">
                          <a:solidFill>
                            <a:schemeClr val="tx1"/>
                          </a:solidFill>
                        </a:rPr>
                        <a:t>jusqu’en</a:t>
                      </a:r>
                      <a:r>
                        <a:rPr lang="de-CH" b="1" dirty="0" smtClean="0">
                          <a:solidFill>
                            <a:schemeClr val="tx1"/>
                          </a:solidFill>
                        </a:rPr>
                        <a:t> 1953</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1954</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1955</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1956</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endParaRPr lang="de-CH"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09426">
                <a:tc>
                  <a:txBody>
                    <a:bodyPr/>
                    <a:lstStyle/>
                    <a:p>
                      <a:pPr algn="ctr"/>
                      <a:r>
                        <a:rPr lang="de-CH" b="1" dirty="0" smtClean="0">
                          <a:solidFill>
                            <a:schemeClr val="tx1"/>
                          </a:solidFill>
                        </a:rPr>
                        <a:t>1957 +</a:t>
                      </a:r>
                      <a:endParaRPr lang="de-CH" b="1" dirty="0">
                        <a:solidFill>
                          <a:schemeClr val="tx1"/>
                        </a:solidFill>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lang="de-CH"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pPr algn="ctr"/>
                      <a:endParaRPr lang="de-CH"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itel 1"/>
          <p:cNvSpPr>
            <a:spLocks noGrp="1"/>
          </p:cNvSpPr>
          <p:nvPr>
            <p:ph type="title"/>
          </p:nvPr>
        </p:nvSpPr>
        <p:spPr/>
        <p:txBody>
          <a:bodyPr/>
          <a:lstStyle/>
          <a:p>
            <a:r>
              <a:rPr lang="fr-CH" dirty="0" smtClean="0"/>
              <a:t>Relèvement de l’âge de référence pour les femmes dans l’AVS et la LPP</a:t>
            </a:r>
            <a:endParaRPr lang="fr-CH" dirty="0"/>
          </a:p>
        </p:txBody>
      </p:sp>
      <p:grpSp>
        <p:nvGrpSpPr>
          <p:cNvPr id="9" name="Gruppieren 8"/>
          <p:cNvGrpSpPr/>
          <p:nvPr/>
        </p:nvGrpSpPr>
        <p:grpSpPr>
          <a:xfrm>
            <a:off x="2522483" y="1912883"/>
            <a:ext cx="6306002" cy="3724123"/>
            <a:chOff x="2477638" y="2139218"/>
            <a:chExt cx="6306002" cy="3659150"/>
          </a:xfrm>
        </p:grpSpPr>
        <p:sp>
          <p:nvSpPr>
            <p:cNvPr id="3" name="Pfeil nach rechts 2"/>
            <p:cNvSpPr/>
            <p:nvPr/>
          </p:nvSpPr>
          <p:spPr bwMode="auto">
            <a:xfrm>
              <a:off x="2477638" y="2139218"/>
              <a:ext cx="1309051" cy="774550"/>
            </a:xfrm>
            <a:prstGeom prst="rightArrow">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a:t>
              </a:r>
            </a:p>
          </p:txBody>
        </p:sp>
        <p:sp>
          <p:nvSpPr>
            <p:cNvPr id="5" name="Pfeil nach rechts 4"/>
            <p:cNvSpPr/>
            <p:nvPr/>
          </p:nvSpPr>
          <p:spPr bwMode="auto">
            <a:xfrm>
              <a:off x="2477638" y="2848266"/>
              <a:ext cx="2546181" cy="774550"/>
            </a:xfrm>
            <a:prstGeom prst="right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 3 </a:t>
              </a:r>
              <a:r>
                <a:rPr kumimoji="0" lang="de-CH" sz="2000" b="0" i="0" u="none" strike="noStrike" cap="none" normalizeH="0" baseline="0" dirty="0" err="1" smtClean="0">
                  <a:ln>
                    <a:noFill/>
                  </a:ln>
                  <a:solidFill>
                    <a:schemeClr val="bg1"/>
                  </a:solidFill>
                  <a:effectLst/>
                  <a:latin typeface="+mn-lt"/>
                </a:rPr>
                <a:t>mois</a:t>
              </a:r>
              <a:r>
                <a:rPr kumimoji="0" lang="de-CH" sz="2000" b="0" i="0" u="none" strike="noStrike" cap="none" normalizeH="0" baseline="0" dirty="0" smtClean="0">
                  <a:ln>
                    <a:noFill/>
                  </a:ln>
                  <a:solidFill>
                    <a:schemeClr val="bg1"/>
                  </a:solidFill>
                  <a:effectLst/>
                  <a:latin typeface="+mn-lt"/>
                </a:rPr>
                <a:t> </a:t>
              </a:r>
            </a:p>
          </p:txBody>
        </p:sp>
        <p:sp>
          <p:nvSpPr>
            <p:cNvPr id="6" name="Pfeil nach rechts 5"/>
            <p:cNvSpPr/>
            <p:nvPr/>
          </p:nvSpPr>
          <p:spPr bwMode="auto">
            <a:xfrm>
              <a:off x="2477638" y="3557314"/>
              <a:ext cx="3804826" cy="790686"/>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 6 </a:t>
              </a:r>
              <a:r>
                <a:rPr kumimoji="0" lang="de-CH" sz="2000" b="0" i="0" u="none" strike="noStrike" cap="none" normalizeH="0" baseline="0" dirty="0" err="1" smtClean="0">
                  <a:ln>
                    <a:noFill/>
                  </a:ln>
                  <a:solidFill>
                    <a:schemeClr val="bg1"/>
                  </a:solidFill>
                  <a:effectLst/>
                  <a:latin typeface="+mn-lt"/>
                </a:rPr>
                <a:t>mois</a:t>
              </a:r>
              <a:endParaRPr kumimoji="0" lang="de-CH" sz="2000" b="0" i="0" u="none" strike="noStrike" cap="none" normalizeH="0" baseline="0" dirty="0" smtClean="0">
                <a:ln>
                  <a:noFill/>
                </a:ln>
                <a:solidFill>
                  <a:schemeClr val="bg1"/>
                </a:solidFill>
                <a:effectLst/>
                <a:latin typeface="+mn-lt"/>
              </a:endParaRPr>
            </a:p>
          </p:txBody>
        </p:sp>
        <p:sp>
          <p:nvSpPr>
            <p:cNvPr id="7" name="Pfeil nach rechts 6"/>
            <p:cNvSpPr/>
            <p:nvPr/>
          </p:nvSpPr>
          <p:spPr bwMode="auto">
            <a:xfrm>
              <a:off x="2477638" y="4282498"/>
              <a:ext cx="5052714" cy="790686"/>
            </a:xfrm>
            <a:prstGeom prst="rightArrow">
              <a:avLst/>
            </a:prstGeom>
            <a:solidFill>
              <a:srgbClr val="3072C2"/>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64 ans 9 </a:t>
              </a:r>
              <a:r>
                <a:rPr kumimoji="0" lang="de-CH" sz="2000" b="0" i="0" u="none" strike="noStrike" cap="none" normalizeH="0" baseline="0" dirty="0" err="1" smtClean="0">
                  <a:ln>
                    <a:noFill/>
                  </a:ln>
                  <a:solidFill>
                    <a:schemeClr val="bg1"/>
                  </a:solidFill>
                  <a:effectLst/>
                  <a:latin typeface="+mn-lt"/>
                </a:rPr>
                <a:t>mois</a:t>
              </a:r>
              <a:endParaRPr kumimoji="0" lang="de-CH" sz="2000" b="0" i="0" u="none" strike="noStrike" cap="none" normalizeH="0" baseline="0" dirty="0" smtClean="0">
                <a:ln>
                  <a:noFill/>
                </a:ln>
                <a:solidFill>
                  <a:schemeClr val="bg1"/>
                </a:solidFill>
                <a:effectLst/>
                <a:latin typeface="+mn-lt"/>
              </a:endParaRPr>
            </a:p>
          </p:txBody>
        </p:sp>
        <p:sp>
          <p:nvSpPr>
            <p:cNvPr id="8" name="Pfeil nach rechts 7"/>
            <p:cNvSpPr/>
            <p:nvPr/>
          </p:nvSpPr>
          <p:spPr bwMode="auto">
            <a:xfrm>
              <a:off x="2477638" y="5007682"/>
              <a:ext cx="6306002" cy="790686"/>
            </a:xfrm>
            <a:prstGeom prst="rightArrow">
              <a:avLst/>
            </a:prstGeom>
            <a:solidFill>
              <a:srgbClr val="245794"/>
            </a:solidFill>
            <a:ln w="9525" cap="flat" cmpd="sng" algn="ctr">
              <a:solidFill>
                <a:schemeClr val="tx1"/>
              </a:solidFill>
              <a:prstDash val="solid"/>
              <a:round/>
              <a:headEnd type="none" w="med" len="med"/>
              <a:tailEnd type="none" w="med" len="med"/>
            </a:ln>
            <a:effectLst/>
          </p:spPr>
          <p:txBody>
            <a:bodyPr vert="horz" wrap="square" lIns="108000" tIns="72000" rIns="108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bg1"/>
                  </a:solidFill>
                  <a:effectLst/>
                  <a:latin typeface="+mn-lt"/>
                </a:rPr>
                <a:t>65 ans / </a:t>
              </a:r>
              <a:r>
                <a:rPr kumimoji="0" lang="de-CH" sz="2000" b="0" i="0" u="none" strike="noStrike" cap="none" normalizeH="0" baseline="0" dirty="0" err="1" smtClean="0">
                  <a:ln>
                    <a:noFill/>
                  </a:ln>
                  <a:solidFill>
                    <a:schemeClr val="bg1"/>
                  </a:solidFill>
                  <a:effectLst/>
                  <a:latin typeface="+mn-lt"/>
                </a:rPr>
                <a:t>fin</a:t>
              </a:r>
              <a:r>
                <a:rPr kumimoji="0" lang="de-CH" sz="2000" b="0" i="0" u="none" strike="noStrike" cap="none" normalizeH="0" baseline="0" dirty="0" smtClean="0">
                  <a:ln>
                    <a:noFill/>
                  </a:ln>
                  <a:solidFill>
                    <a:schemeClr val="bg1"/>
                  </a:solidFill>
                  <a:effectLst/>
                  <a:latin typeface="+mn-lt"/>
                </a:rPr>
                <a:t> de </a:t>
              </a:r>
              <a:r>
                <a:rPr kumimoji="0" lang="de-CH" sz="2000" b="0" i="0" u="none" strike="noStrike" cap="none" normalizeH="0" baseline="0" dirty="0" err="1" smtClean="0">
                  <a:ln>
                    <a:noFill/>
                  </a:ln>
                  <a:solidFill>
                    <a:schemeClr val="bg1"/>
                  </a:solidFill>
                  <a:effectLst/>
                  <a:latin typeface="+mn-lt"/>
                </a:rPr>
                <a:t>l’adaptation</a:t>
              </a:r>
              <a:endParaRPr kumimoji="0" lang="de-CH" sz="2000" b="0" i="0" u="none" strike="noStrike" cap="none" normalizeH="0" baseline="0" dirty="0" smtClean="0">
                <a:ln>
                  <a:noFill/>
                </a:ln>
                <a:solidFill>
                  <a:schemeClr val="bg1"/>
                </a:solidFill>
                <a:effectLst/>
                <a:latin typeface="+mn-lt"/>
              </a:endParaRPr>
            </a:p>
          </p:txBody>
        </p:sp>
      </p:grpSp>
      <p:sp>
        <p:nvSpPr>
          <p:cNvPr id="10" name="Textfeld 9"/>
          <p:cNvSpPr txBox="1"/>
          <p:nvPr/>
        </p:nvSpPr>
        <p:spPr>
          <a:xfrm>
            <a:off x="1296000" y="5637006"/>
            <a:ext cx="7460027" cy="514738"/>
          </a:xfrm>
          <a:prstGeom prst="rect">
            <a:avLst/>
          </a:prstGeom>
          <a:noFill/>
        </p:spPr>
        <p:txBody>
          <a:bodyPr wrap="square" lIns="0" tIns="72000" rIns="0" bIns="72000" rtlCol="0">
            <a:spAutoFit/>
          </a:bodyPr>
          <a:lstStyle/>
          <a:p>
            <a:r>
              <a:rPr lang="fr-CH" sz="1200" dirty="0" smtClean="0">
                <a:latin typeface="+mn-lt"/>
              </a:rPr>
              <a:t>Exemple : les femmes, nées en </a:t>
            </a:r>
            <a:r>
              <a:rPr lang="fr-CH" sz="1200" b="1" dirty="0" smtClean="0">
                <a:latin typeface="+mn-lt"/>
              </a:rPr>
              <a:t>mars</a:t>
            </a:r>
            <a:r>
              <a:rPr lang="fr-CH" sz="1200" dirty="0" smtClean="0">
                <a:latin typeface="+mn-lt"/>
              </a:rPr>
              <a:t> </a:t>
            </a:r>
            <a:r>
              <a:rPr lang="fr-CH" sz="1200" b="1" dirty="0" smtClean="0">
                <a:latin typeface="+mn-lt"/>
              </a:rPr>
              <a:t>1955</a:t>
            </a:r>
            <a:r>
              <a:rPr lang="fr-CH" sz="1200" dirty="0" smtClean="0">
                <a:latin typeface="+mn-lt"/>
              </a:rPr>
              <a:t>, atteindront l’âge de référence à 64 ans et 6 mois, soit en </a:t>
            </a:r>
            <a:r>
              <a:rPr lang="fr-CH" sz="1200" b="1" dirty="0" smtClean="0">
                <a:latin typeface="+mn-lt"/>
              </a:rPr>
              <a:t>septembre 2019</a:t>
            </a:r>
            <a:r>
              <a:rPr lang="fr-CH" sz="1200" dirty="0" smtClean="0">
                <a:latin typeface="+mn-lt"/>
              </a:rPr>
              <a:t>. La rente sera due le mois suivant, soit en octobre 2019. </a:t>
            </a:r>
            <a:endParaRPr lang="fr-CH" sz="1200" dirty="0">
              <a:latin typeface="+mn-lt"/>
            </a:endParaRPr>
          </a:p>
        </p:txBody>
      </p:sp>
    </p:spTree>
    <p:extLst>
      <p:ext uri="{BB962C8B-B14F-4D97-AF65-F5344CB8AC3E}">
        <p14:creationId xmlns:p14="http://schemas.microsoft.com/office/powerpoint/2010/main" val="2584917922"/>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CH" dirty="0" smtClean="0"/>
              <a:t>Financement additionnel pour faire face à l’évolution démographique</a:t>
            </a:r>
            <a:endParaRPr lang="fr-CH" dirty="0"/>
          </a:p>
        </p:txBody>
      </p:sp>
      <p:sp>
        <p:nvSpPr>
          <p:cNvPr id="5" name="Inhaltsplatzhalter 4"/>
          <p:cNvSpPr>
            <a:spLocks noGrp="1"/>
          </p:cNvSpPr>
          <p:nvPr>
            <p:ph sz="quarter" idx="10"/>
          </p:nvPr>
        </p:nvSpPr>
        <p:spPr/>
        <p:txBody>
          <a:bodyPr>
            <a:normAutofit/>
          </a:bodyPr>
          <a:lstStyle/>
          <a:p>
            <a:r>
              <a:rPr lang="fr-CH" dirty="0" smtClean="0"/>
              <a:t>Augmentation de la TVA de 1 point de pourcentage</a:t>
            </a:r>
          </a:p>
          <a:p>
            <a:pPr lvl="1"/>
            <a:r>
              <a:rPr lang="fr-CH" dirty="0" smtClean="0"/>
              <a:t>0,3 % en 2018; 0,3 % en 2021 et 0,4 % en 2025</a:t>
            </a:r>
          </a:p>
          <a:p>
            <a:pPr marL="360000" lvl="1" indent="0">
              <a:buNone/>
            </a:pPr>
            <a:r>
              <a:rPr lang="fr-CH" dirty="0" smtClean="0">
                <a:sym typeface="Wingdings" panose="05000000000000000000" pitchFamily="2" charset="2"/>
              </a:rPr>
              <a:t> </a:t>
            </a:r>
            <a:r>
              <a:rPr lang="fr-CH" dirty="0" smtClean="0"/>
              <a:t>Revenu supplémentaire de 3,6 milliards de francs par an dès 2025</a:t>
            </a:r>
          </a:p>
          <a:p>
            <a:r>
              <a:rPr lang="fr-CH" dirty="0" smtClean="0"/>
              <a:t>Totalité des recettes provenant du pourcent démographique attribuée à l’AVS</a:t>
            </a:r>
          </a:p>
          <a:p>
            <a:pPr lvl="1"/>
            <a:r>
              <a:rPr lang="fr-CH" dirty="0" smtClean="0"/>
              <a:t>Aujourd’hui : 17 % vont dans la caisse de la Confédération</a:t>
            </a:r>
          </a:p>
          <a:p>
            <a:pPr marL="360000" lvl="1" indent="0">
              <a:buNone/>
            </a:pPr>
            <a:r>
              <a:rPr lang="fr-CH" dirty="0" smtClean="0">
                <a:sym typeface="Wingdings" panose="05000000000000000000" pitchFamily="2" charset="2"/>
              </a:rPr>
              <a:t> Revenu supplémentaire de 620 millions de francs par an </a:t>
            </a:r>
            <a:endParaRPr lang="fr-CH" dirty="0" smtClean="0"/>
          </a:p>
          <a:p>
            <a:pPr lvl="1"/>
            <a:endParaRPr lang="fr-CH" dirty="0" smtClean="0"/>
          </a:p>
        </p:txBody>
      </p:sp>
    </p:spTree>
    <p:extLst>
      <p:ext uri="{BB962C8B-B14F-4D97-AF65-F5344CB8AC3E}">
        <p14:creationId xmlns:p14="http://schemas.microsoft.com/office/powerpoint/2010/main" val="2429593437"/>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p:txBody>
          <a:bodyPr/>
          <a:lstStyle/>
          <a:p>
            <a:r>
              <a:rPr lang="fr-CH" sz="2800" dirty="0" smtClean="0"/>
              <a:t>Pas d’abaissement du taux de conversion sans mesures de compensation</a:t>
            </a:r>
            <a:endParaRPr lang="fr-CH" sz="2800" dirty="0"/>
          </a:p>
        </p:txBody>
      </p:sp>
      <p:sp>
        <p:nvSpPr>
          <p:cNvPr id="8" name="Textfeld 7"/>
          <p:cNvSpPr txBox="1"/>
          <p:nvPr>
            <p:custDataLst>
              <p:tags r:id="rId2"/>
            </p:custDataLst>
          </p:nvPr>
        </p:nvSpPr>
        <p:spPr>
          <a:xfrm>
            <a:off x="1296000" y="5893350"/>
            <a:ext cx="4320000" cy="253916"/>
          </a:xfrm>
          <a:prstGeom prst="rect">
            <a:avLst/>
          </a:prstGeom>
          <a:noFill/>
        </p:spPr>
        <p:txBody>
          <a:bodyPr wrap="square" rtlCol="0">
            <a:spAutoFit/>
          </a:bodyPr>
          <a:lstStyle/>
          <a:p>
            <a:r>
              <a:rPr lang="de-CH" sz="1050" i="1" dirty="0" smtClean="0">
                <a:latin typeface="+mn-lt"/>
              </a:rPr>
              <a:t>Source : Analyse Vox </a:t>
            </a:r>
            <a:r>
              <a:rPr lang="de-CH" sz="1050" i="1" dirty="0" err="1" smtClean="0">
                <a:latin typeface="+mn-lt"/>
              </a:rPr>
              <a:t>réalisée</a:t>
            </a:r>
            <a:r>
              <a:rPr lang="de-CH" sz="1050" i="1" dirty="0" smtClean="0">
                <a:latin typeface="+mn-lt"/>
              </a:rPr>
              <a:t> </a:t>
            </a:r>
            <a:r>
              <a:rPr lang="de-CH" sz="1050" i="1" dirty="0" err="1" smtClean="0">
                <a:latin typeface="+mn-lt"/>
              </a:rPr>
              <a:t>après</a:t>
            </a:r>
            <a:r>
              <a:rPr lang="de-CH" sz="1050" i="1" dirty="0" smtClean="0">
                <a:latin typeface="+mn-lt"/>
              </a:rPr>
              <a:t> la </a:t>
            </a:r>
            <a:r>
              <a:rPr lang="de-CH" sz="1050" i="1" dirty="0" err="1" smtClean="0">
                <a:latin typeface="+mn-lt"/>
              </a:rPr>
              <a:t>votation</a:t>
            </a:r>
            <a:r>
              <a:rPr lang="de-CH" sz="1050" i="1" dirty="0" smtClean="0">
                <a:latin typeface="+mn-lt"/>
              </a:rPr>
              <a:t> du 7 </a:t>
            </a:r>
            <a:r>
              <a:rPr lang="de-CH" sz="1050" i="1" dirty="0" err="1" smtClean="0">
                <a:latin typeface="+mn-lt"/>
              </a:rPr>
              <a:t>mars</a:t>
            </a:r>
            <a:r>
              <a:rPr lang="de-CH" sz="1050" i="1" dirty="0" smtClean="0">
                <a:latin typeface="+mn-lt"/>
              </a:rPr>
              <a:t> 2010 </a:t>
            </a:r>
            <a:endParaRPr lang="de-CH" sz="1050" i="1" dirty="0">
              <a:latin typeface="+mn-lt"/>
            </a:endParaRPr>
          </a:p>
        </p:txBody>
      </p:sp>
      <p:graphicFrame>
        <p:nvGraphicFramePr>
          <p:cNvPr id="5" name="Diagramm 2"/>
          <p:cNvGraphicFramePr/>
          <p:nvPr/>
        </p:nvGraphicFramePr>
        <p:xfrm>
          <a:off x="161365" y="1151068"/>
          <a:ext cx="8982635" cy="47226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53570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sz="2700" dirty="0" smtClean="0"/>
              <a:t>Abaissement du taux de conversion minimal avec maintien du niveau des prestations </a:t>
            </a:r>
            <a:endParaRPr lang="fr-CH" sz="2700" dirty="0"/>
          </a:p>
        </p:txBody>
      </p:sp>
      <p:sp>
        <p:nvSpPr>
          <p:cNvPr id="4" name="Inhaltsplatzhalter 3"/>
          <p:cNvSpPr>
            <a:spLocks noGrp="1"/>
          </p:cNvSpPr>
          <p:nvPr>
            <p:ph sz="quarter" idx="10"/>
            <p:custDataLst>
              <p:tags r:id="rId2"/>
            </p:custDataLst>
          </p:nvPr>
        </p:nvSpPr>
        <p:spPr/>
        <p:txBody>
          <a:bodyPr>
            <a:normAutofit/>
          </a:bodyPr>
          <a:lstStyle/>
          <a:p>
            <a:r>
              <a:rPr lang="fr-CH" dirty="0" smtClean="0"/>
              <a:t>Abaissement de 6,8 % à 6,0 % en quatre paliers annuels</a:t>
            </a:r>
          </a:p>
          <a:p>
            <a:r>
              <a:rPr lang="fr-CH" dirty="0" smtClean="0"/>
              <a:t>Mesures pour compenser cette réduction </a:t>
            </a:r>
          </a:p>
          <a:p>
            <a:pPr lvl="1"/>
            <a:r>
              <a:rPr lang="fr-CH" dirty="0" smtClean="0"/>
              <a:t>LPP : légère baisse de la déduction de coordination, obligation de cotiser dès 21 ans, adaptation des taux de bonification vieillesse</a:t>
            </a:r>
          </a:p>
          <a:p>
            <a:pPr marL="180000" lvl="1">
              <a:lnSpc>
                <a:spcPct val="120000"/>
              </a:lnSpc>
              <a:buClrTx/>
            </a:pPr>
            <a:r>
              <a:rPr lang="fr-CH" sz="2000" dirty="0" smtClean="0"/>
              <a:t>Solution particulière à court terme pour la génération transitoire (assurés de plus de 50 ans)</a:t>
            </a:r>
          </a:p>
          <a:p>
            <a:pPr lvl="1"/>
            <a:r>
              <a:rPr lang="fr-CH" dirty="0" smtClean="0"/>
              <a:t>Subsides uniques en capital du Fonds de garantie afin de maintenir le niveau des rentes</a:t>
            </a:r>
          </a:p>
        </p:txBody>
      </p:sp>
    </p:spTree>
    <p:extLst>
      <p:ext uri="{BB962C8B-B14F-4D97-AF65-F5344CB8AC3E}">
        <p14:creationId xmlns:p14="http://schemas.microsoft.com/office/powerpoint/2010/main" val="2211645430"/>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7785" y="306000"/>
            <a:ext cx="7546453" cy="1008063"/>
          </a:xfrm>
        </p:spPr>
        <p:txBody>
          <a:bodyPr/>
          <a:lstStyle/>
          <a:p>
            <a:r>
              <a:rPr lang="fr-CH" dirty="0" smtClean="0"/>
              <a:t>Baisse de la déduction de coordination et adaptation des bonifications vieillesse</a:t>
            </a:r>
            <a:endParaRPr lang="fr-CH" dirty="0"/>
          </a:p>
        </p:txBody>
      </p:sp>
      <p:graphicFrame>
        <p:nvGraphicFramePr>
          <p:cNvPr id="4" name="Espace réservé du contenu 3"/>
          <p:cNvGraphicFramePr>
            <a:graphicFrameLocks noGrp="1"/>
          </p:cNvGraphicFramePr>
          <p:nvPr>
            <p:ph sz="quarter" idx="10"/>
            <p:extLst>
              <p:ext uri="{D42A27DB-BD31-4B8C-83A1-F6EECF244321}">
                <p14:modId xmlns:p14="http://schemas.microsoft.com/office/powerpoint/2010/main" val="246420222"/>
              </p:ext>
            </p:extLst>
          </p:nvPr>
        </p:nvGraphicFramePr>
        <p:xfrm>
          <a:off x="1296000" y="1338085"/>
          <a:ext cx="7488240" cy="4773024"/>
        </p:xfrm>
        <a:graphic>
          <a:graphicData uri="http://schemas.openxmlformats.org/drawingml/2006/table">
            <a:tbl>
              <a:tblPr firstRow="1" bandRow="1">
                <a:effectLst>
                  <a:outerShdw blurRad="50800" dist="50800" dir="2700000" algn="tl" rotWithShape="0">
                    <a:prstClr val="black">
                      <a:alpha val="40000"/>
                    </a:prstClr>
                  </a:outerShdw>
                </a:effectLst>
                <a:tableStyleId>{5C22544A-7EE6-4342-B048-85BDC9FD1C3A}</a:tableStyleId>
              </a:tblPr>
              <a:tblGrid>
                <a:gridCol w="1497648"/>
                <a:gridCol w="1497648"/>
                <a:gridCol w="1497648"/>
                <a:gridCol w="1497648"/>
                <a:gridCol w="1497648"/>
              </a:tblGrid>
              <a:tr h="735274">
                <a:tc>
                  <a:txBody>
                    <a:bodyPr/>
                    <a:lstStyle/>
                    <a:p>
                      <a:pPr algn="ctr">
                        <a:lnSpc>
                          <a:spcPct val="120000"/>
                        </a:lnSpc>
                      </a:pPr>
                      <a:endParaRPr lang="de-CH" sz="1600" b="0" i="1" noProof="0" dirty="0"/>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Classes</a:t>
                      </a:r>
                      <a:br>
                        <a:rPr lang="fr-CH" sz="1600" b="1" i="1" kern="1200" noProof="0" dirty="0" smtClean="0">
                          <a:solidFill>
                            <a:schemeClr val="lt1"/>
                          </a:solidFill>
                          <a:latin typeface="+mn-lt"/>
                          <a:ea typeface="+mn-ea"/>
                          <a:cs typeface="+mn-cs"/>
                        </a:rPr>
                      </a:br>
                      <a:r>
                        <a:rPr lang="fr-CH" sz="1600" b="1" i="1" kern="1200" noProof="0" dirty="0" smtClean="0">
                          <a:solidFill>
                            <a:schemeClr val="lt1"/>
                          </a:solidFill>
                          <a:latin typeface="+mn-lt"/>
                          <a:ea typeface="+mn-ea"/>
                          <a:cs typeface="+mn-cs"/>
                        </a:rPr>
                        <a:t>d’âge</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Dispositions </a:t>
                      </a:r>
                      <a:r>
                        <a:rPr lang="fr-CH" sz="1600" b="1" i="1" kern="1200" baseline="0" noProof="0" dirty="0" smtClean="0">
                          <a:solidFill>
                            <a:schemeClr val="lt1"/>
                          </a:solidFill>
                          <a:latin typeface="+mn-lt"/>
                          <a:ea typeface="+mn-ea"/>
                          <a:cs typeface="+mn-cs"/>
                        </a:rPr>
                        <a:t>actuelles</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Message 19.11.14</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c>
                  <a:txBody>
                    <a:bodyPr/>
                    <a:lstStyle/>
                    <a:p>
                      <a:pPr algn="ctr">
                        <a:lnSpc>
                          <a:spcPct val="120000"/>
                        </a:lnSpc>
                      </a:pPr>
                      <a:r>
                        <a:rPr lang="fr-CH" sz="1600" b="1" i="1" kern="1200" noProof="0" dirty="0" smtClean="0">
                          <a:solidFill>
                            <a:schemeClr val="lt1"/>
                          </a:solidFill>
                          <a:latin typeface="+mn-lt"/>
                          <a:ea typeface="+mn-ea"/>
                          <a:cs typeface="+mn-cs"/>
                        </a:rPr>
                        <a:t>Conseil des Etats</a:t>
                      </a:r>
                    </a:p>
                    <a:p>
                      <a:pPr algn="ctr">
                        <a:lnSpc>
                          <a:spcPct val="120000"/>
                        </a:lnSpc>
                      </a:pPr>
                      <a:r>
                        <a:rPr lang="fr-CH" sz="1600" b="1" i="1" kern="1200" noProof="0" dirty="0" smtClean="0">
                          <a:solidFill>
                            <a:schemeClr val="lt1"/>
                          </a:solidFill>
                          <a:latin typeface="+mn-lt"/>
                          <a:ea typeface="+mn-ea"/>
                          <a:cs typeface="+mn-cs"/>
                        </a:rPr>
                        <a:t>16.09.15</a:t>
                      </a:r>
                      <a:endParaRPr lang="fr-CH" sz="1600" b="1" i="1" kern="1200" noProof="0" dirty="0">
                        <a:solidFill>
                          <a:schemeClr val="lt1"/>
                        </a:solidFill>
                        <a:latin typeface="+mn-lt"/>
                        <a:ea typeface="+mn-ea"/>
                        <a:cs typeface="+mn-cs"/>
                      </a:endParaRPr>
                    </a:p>
                  </a:txBody>
                  <a:tcPr marL="72000" marR="72000" marT="72000" marB="72000" anchor="ctr">
                    <a:solidFill>
                      <a:srgbClr val="4F81BD"/>
                    </a:solidFill>
                  </a:tcPr>
                </a:tc>
              </a:tr>
              <a:tr h="895567">
                <a:tc>
                  <a:txBody>
                    <a:bodyPr/>
                    <a:lstStyle/>
                    <a:p>
                      <a:pPr algn="ctr">
                        <a:lnSpc>
                          <a:spcPct val="120000"/>
                        </a:lnSpc>
                      </a:pPr>
                      <a:r>
                        <a:rPr lang="fr-CH" sz="1600" b="0" noProof="0" dirty="0" smtClean="0"/>
                        <a:t>Déduction</a:t>
                      </a:r>
                      <a:r>
                        <a:rPr lang="fr-CH" sz="1600" b="0" baseline="0" noProof="0" dirty="0" smtClean="0"/>
                        <a:t> de coordination</a:t>
                      </a:r>
                      <a:endParaRPr lang="fr-CH" sz="1600" b="0" noProof="0" dirty="0"/>
                    </a:p>
                  </a:txBody>
                  <a:tcPr marL="72000" marR="72000" marT="72000" marB="72000" anchor="ctr">
                    <a:solidFill>
                      <a:srgbClr val="D0D8E8"/>
                    </a:solidFill>
                  </a:tcPr>
                </a:tc>
                <a:tc>
                  <a:txBody>
                    <a:bodyPr/>
                    <a:lstStyle/>
                    <a:p>
                      <a:pPr algn="ctr">
                        <a:lnSpc>
                          <a:spcPct val="120000"/>
                        </a:lnSpc>
                      </a:pPr>
                      <a:endParaRPr lang="fr-CH" i="0" noProof="0" dirty="0"/>
                    </a:p>
                  </a:txBody>
                  <a:tcPr marL="72000" marR="72000" marT="72000" marB="72000" anchor="ctr">
                    <a:solidFill>
                      <a:srgbClr val="D0D8E8"/>
                    </a:solidFill>
                  </a:tcPr>
                </a:tc>
                <a:tc>
                  <a:txBody>
                    <a:bodyPr/>
                    <a:lstStyle/>
                    <a:p>
                      <a:pPr algn="ctr">
                        <a:lnSpc>
                          <a:spcPct val="120000"/>
                        </a:lnSpc>
                      </a:pPr>
                      <a:r>
                        <a:rPr lang="fr-CH" b="0" noProof="0" dirty="0" smtClean="0"/>
                        <a:t>24 675.--</a:t>
                      </a:r>
                    </a:p>
                    <a:p>
                      <a:pPr algn="ctr">
                        <a:lnSpc>
                          <a:spcPct val="120000"/>
                        </a:lnSpc>
                      </a:pPr>
                      <a:r>
                        <a:rPr lang="fr-CH" sz="1200" i="1" noProof="0" dirty="0" smtClean="0"/>
                        <a:t>7/8 de la rente AVS maximale</a:t>
                      </a:r>
                      <a:endParaRPr lang="fr-CH" sz="1200" i="1" noProof="0" dirty="0"/>
                    </a:p>
                  </a:txBody>
                  <a:tcPr marL="72000" marR="72000" marT="72000" marB="72000" anchor="ctr">
                    <a:solidFill>
                      <a:srgbClr val="D0D8E8"/>
                    </a:solidFill>
                  </a:tcPr>
                </a:tc>
                <a:tc>
                  <a:txBody>
                    <a:bodyPr/>
                    <a:lstStyle/>
                    <a:p>
                      <a:pPr algn="ctr">
                        <a:lnSpc>
                          <a:spcPct val="120000"/>
                        </a:lnSpc>
                      </a:pPr>
                      <a:r>
                        <a:rPr lang="fr-CH" sz="1600" i="0" noProof="0" dirty="0" smtClean="0"/>
                        <a:t>0.—</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fr-CH" sz="1200" b="0" i="1" u="none" strike="noStrike" kern="1200" cap="none" spc="0" normalizeH="0" baseline="0" noProof="0" smtClean="0">
                          <a:ln>
                            <a:noFill/>
                          </a:ln>
                          <a:solidFill>
                            <a:prstClr val="black"/>
                          </a:solidFill>
                          <a:effectLst/>
                          <a:uLnTx/>
                          <a:uFillTx/>
                          <a:latin typeface="+mn-lt"/>
                          <a:ea typeface="+mn-ea"/>
                          <a:cs typeface="+mn-cs"/>
                        </a:rPr>
                        <a:t>La déduction est </a:t>
                      </a:r>
                      <a:r>
                        <a:rPr kumimoji="0" lang="fr-CH" sz="1200" b="0" i="1" u="none" strike="noStrike" kern="1200" cap="none" spc="0" normalizeH="0" baseline="0" noProof="0" dirty="0" smtClean="0">
                          <a:ln>
                            <a:noFill/>
                          </a:ln>
                          <a:solidFill>
                            <a:prstClr val="black"/>
                          </a:solidFill>
                          <a:effectLst/>
                          <a:uLnTx/>
                          <a:uFillTx/>
                          <a:latin typeface="+mn-lt"/>
                          <a:ea typeface="+mn-ea"/>
                          <a:cs typeface="+mn-cs"/>
                        </a:rPr>
                        <a:t>supprimée</a:t>
                      </a:r>
                    </a:p>
                  </a:txBody>
                  <a:tcPr marL="72000" marR="72000" marT="72000" marB="72000" anchor="ctr">
                    <a:solidFill>
                      <a:srgbClr val="D0D8E8"/>
                    </a:solidFill>
                  </a:tcPr>
                </a:tc>
                <a:tc>
                  <a:txBody>
                    <a:bodyPr/>
                    <a:lstStyle/>
                    <a:p>
                      <a:pPr algn="ctr">
                        <a:lnSpc>
                          <a:spcPct val="120000"/>
                        </a:lnSpc>
                      </a:pPr>
                      <a:r>
                        <a:rPr lang="fr-CH" b="0" noProof="0" dirty="0" smtClean="0"/>
                        <a:t>21 150.--</a:t>
                      </a:r>
                      <a:r>
                        <a:rPr lang="fr-CH" noProof="0" dirty="0" smtClean="0"/>
                        <a:t/>
                      </a:r>
                      <a:br>
                        <a:rPr lang="fr-CH" noProof="0" dirty="0" smtClean="0"/>
                      </a:br>
                      <a:r>
                        <a:rPr lang="fr-CH" sz="1200" i="1" noProof="0" dirty="0" smtClean="0"/>
                        <a:t>3/</a:t>
                      </a:r>
                      <a:r>
                        <a:rPr lang="fr-CH" sz="1200" i="1" baseline="0" noProof="0" dirty="0" smtClean="0"/>
                        <a:t>4 </a:t>
                      </a:r>
                      <a:r>
                        <a:rPr lang="fr-CH" sz="1200" i="1" noProof="0" dirty="0" smtClean="0"/>
                        <a:t>de la rente AVS </a:t>
                      </a:r>
                      <a:r>
                        <a:rPr lang="fr-CH" sz="1200" i="1" baseline="0" noProof="0" dirty="0" smtClean="0"/>
                        <a:t>maximale</a:t>
                      </a:r>
                      <a:endParaRPr lang="fr-CH" sz="1200" i="1" noProof="0" dirty="0"/>
                    </a:p>
                  </a:txBody>
                  <a:tcPr marL="72000" marR="72000" marT="72000" marB="72000" anchor="ctr">
                    <a:solidFill>
                      <a:srgbClr val="D0D8E8"/>
                    </a:solidFill>
                  </a:tcPr>
                </a:tc>
              </a:tr>
              <a:tr h="471852">
                <a:tc rowSpan="6">
                  <a:txBody>
                    <a:bodyPr/>
                    <a:lstStyle/>
                    <a:p>
                      <a:pPr algn="ctr">
                        <a:lnSpc>
                          <a:spcPct val="120000"/>
                        </a:lnSpc>
                      </a:pPr>
                      <a:r>
                        <a:rPr lang="fr-CH" sz="1600" b="0" noProof="0" dirty="0" smtClean="0"/>
                        <a:t>Taux</a:t>
                      </a:r>
                      <a:r>
                        <a:rPr lang="fr-CH" sz="1600" b="0" baseline="0" noProof="0" dirty="0" smtClean="0"/>
                        <a:t> de b</a:t>
                      </a:r>
                      <a:r>
                        <a:rPr lang="fr-CH" sz="1600" b="0" noProof="0" dirty="0" smtClean="0"/>
                        <a:t>onifications</a:t>
                      </a:r>
                      <a:r>
                        <a:rPr lang="fr-CH" sz="1600" b="0" baseline="0" noProof="0" dirty="0" smtClean="0"/>
                        <a:t> de vieillesse</a:t>
                      </a:r>
                      <a:endParaRPr lang="fr-CH" sz="1800" b="0" baseline="30000" noProof="0" dirty="0"/>
                    </a:p>
                  </a:txBody>
                  <a:tcPr marL="72000" marR="72000" marT="72000" marB="72000" anchor="ctr">
                    <a:solidFill>
                      <a:srgbClr val="E9EDF4"/>
                    </a:solidFill>
                  </a:tcPr>
                </a:tc>
                <a:tc>
                  <a:txBody>
                    <a:bodyPr/>
                    <a:lstStyle/>
                    <a:p>
                      <a:pPr algn="ctr">
                        <a:lnSpc>
                          <a:spcPct val="120000"/>
                        </a:lnSpc>
                      </a:pPr>
                      <a:r>
                        <a:rPr lang="fr-CH" i="0" noProof="0" dirty="0" smtClean="0"/>
                        <a:t>21</a:t>
                      </a:r>
                      <a:r>
                        <a:rPr lang="fr-CH" i="0" baseline="0" noProof="0" dirty="0" smtClean="0"/>
                        <a:t> à 24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5 %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25 à 34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7 %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5 %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7 %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35 à 44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10 %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9 %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11 %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45 à 54</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15 %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13 %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16 %</a:t>
                      </a:r>
                    </a:p>
                  </a:txBody>
                  <a:tcPr marL="72000" marR="72000" marT="72000" marB="72000" anchor="ctr">
                    <a:solidFill>
                      <a:srgbClr val="E9EDF4"/>
                    </a:solidFill>
                  </a:tcPr>
                </a:tc>
              </a:tr>
              <a:tr h="471852">
                <a:tc vMerge="1">
                  <a:txBody>
                    <a:bodyPr/>
                    <a:lstStyle/>
                    <a:p>
                      <a:pPr algn="ctr">
                        <a:lnSpc>
                          <a:spcPct val="120000"/>
                        </a:lnSpc>
                      </a:pPr>
                      <a:endParaRPr lang="fr-CH" b="1" baseline="30000" noProof="0" dirty="0"/>
                    </a:p>
                  </a:txBody>
                  <a:tcPr marL="90000" marR="90000" marT="90000" marB="90000" anchor="ctr">
                    <a:solidFill>
                      <a:srgbClr val="E9EDF4"/>
                    </a:solidFill>
                  </a:tcPr>
                </a:tc>
                <a:tc>
                  <a:txBody>
                    <a:bodyPr/>
                    <a:lstStyle/>
                    <a:p>
                      <a:pPr algn="ctr">
                        <a:lnSpc>
                          <a:spcPct val="120000"/>
                        </a:lnSpc>
                      </a:pPr>
                      <a:r>
                        <a:rPr lang="fr-CH" i="0" noProof="0" dirty="0" smtClean="0"/>
                        <a:t>dès 55</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18 %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13 %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18 %</a:t>
                      </a:r>
                    </a:p>
                  </a:txBody>
                  <a:tcPr marL="72000" marR="72000" marT="72000" marB="72000" anchor="ctr">
                    <a:solidFill>
                      <a:srgbClr val="E9EDF4"/>
                    </a:solidFill>
                  </a:tcPr>
                </a:tc>
              </a:tr>
              <a:tr h="305042">
                <a:tc vMerge="1">
                  <a:txBody>
                    <a:bodyPr/>
                    <a:lstStyle/>
                    <a:p>
                      <a:pPr algn="ctr">
                        <a:lnSpc>
                          <a:spcPct val="120000"/>
                        </a:lnSpc>
                      </a:pPr>
                      <a:endParaRPr lang="fr-CH" b="0" baseline="30000" noProof="0" dirty="0"/>
                    </a:p>
                  </a:txBody>
                  <a:tcPr marL="72000" marR="72000" marT="72000" marB="72000" anchor="ctr">
                    <a:solidFill>
                      <a:srgbClr val="E9EDF4"/>
                    </a:solidFill>
                  </a:tcPr>
                </a:tc>
                <a:tc>
                  <a:txBody>
                    <a:bodyPr/>
                    <a:lstStyle/>
                    <a:p>
                      <a:pPr algn="ctr">
                        <a:lnSpc>
                          <a:spcPct val="120000"/>
                        </a:lnSpc>
                      </a:pPr>
                      <a:r>
                        <a:rPr lang="fr-CH" i="0" noProof="0" dirty="0" smtClean="0"/>
                        <a:t>Total</a:t>
                      </a:r>
                      <a:endParaRPr lang="fr-CH" i="0" noProof="0" dirty="0"/>
                    </a:p>
                  </a:txBody>
                  <a:tcPr marL="72000" marR="72000" marT="72000" marB="72000" anchor="ctr">
                    <a:solidFill>
                      <a:srgbClr val="E9EDF4"/>
                    </a:solidFill>
                  </a:tcPr>
                </a:tc>
                <a:tc>
                  <a:txBody>
                    <a:bodyPr/>
                    <a:lstStyle/>
                    <a:p>
                      <a:pPr algn="ctr">
                        <a:lnSpc>
                          <a:spcPct val="120000"/>
                        </a:lnSpc>
                      </a:pPr>
                      <a:r>
                        <a:rPr lang="fr-CH" noProof="0" dirty="0" smtClean="0"/>
                        <a:t>500 %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400 %</a:t>
                      </a:r>
                      <a:endParaRPr lang="fr-CH" noProof="0" dirty="0"/>
                    </a:p>
                  </a:txBody>
                  <a:tcPr marL="72000" marR="72000" marT="72000" marB="72000" anchor="ctr">
                    <a:solidFill>
                      <a:srgbClr val="E9EDF4"/>
                    </a:solidFill>
                  </a:tcPr>
                </a:tc>
                <a:tc>
                  <a:txBody>
                    <a:bodyPr/>
                    <a:lstStyle/>
                    <a:p>
                      <a:pPr algn="ctr">
                        <a:lnSpc>
                          <a:spcPct val="120000"/>
                        </a:lnSpc>
                      </a:pPr>
                      <a:r>
                        <a:rPr lang="fr-CH" noProof="0" dirty="0" smtClean="0"/>
                        <a:t>540 %</a:t>
                      </a:r>
                    </a:p>
                  </a:txBody>
                  <a:tcPr marL="72000" marR="72000" marT="72000" marB="72000" anchor="ctr">
                    <a:solidFill>
                      <a:srgbClr val="E9EDF4"/>
                    </a:solidFill>
                  </a:tcPr>
                </a:tc>
              </a:tr>
            </a:tbl>
          </a:graphicData>
        </a:graphic>
      </p:graphicFrame>
    </p:spTree>
    <p:extLst>
      <p:ext uri="{BB962C8B-B14F-4D97-AF65-F5344CB8AC3E}">
        <p14:creationId xmlns:p14="http://schemas.microsoft.com/office/powerpoint/2010/main" val="119472113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Supplément de rente AVS et hausse du plafond, </a:t>
            </a:r>
            <a:r>
              <a:rPr lang="fr-CH" dirty="0" smtClean="0"/>
              <a:t>selon le CE</a:t>
            </a:r>
            <a:endParaRPr lang="fr-CH" dirty="0"/>
          </a:p>
        </p:txBody>
      </p:sp>
      <p:graphicFrame>
        <p:nvGraphicFramePr>
          <p:cNvPr id="4" name="Inhaltsplatzhalter 3"/>
          <p:cNvGraphicFramePr>
            <a:graphicFrameLocks noGrp="1"/>
          </p:cNvGraphicFramePr>
          <p:nvPr>
            <p:ph sz="quarter" idx="10"/>
            <p:extLst>
              <p:ext uri="{D42A27DB-BD31-4B8C-83A1-F6EECF244321}">
                <p14:modId xmlns:p14="http://schemas.microsoft.com/office/powerpoint/2010/main" val="262183157"/>
              </p:ext>
            </p:extLst>
          </p:nvPr>
        </p:nvGraphicFramePr>
        <p:xfrm>
          <a:off x="1295400" y="1584325"/>
          <a:ext cx="7488240" cy="4159182"/>
        </p:xfrm>
        <a:graphic>
          <a:graphicData uri="http://schemas.openxmlformats.org/drawingml/2006/table">
            <a:tbl>
              <a:tblPr firstRow="1" bandRow="1">
                <a:tableStyleId>{5C22544A-7EE6-4342-B048-85BDC9FD1C3A}</a:tableStyleId>
              </a:tblPr>
              <a:tblGrid>
                <a:gridCol w="2396067"/>
                <a:gridCol w="1697391"/>
                <a:gridCol w="1697391"/>
                <a:gridCol w="1697391"/>
              </a:tblGrid>
              <a:tr h="1325130">
                <a:tc>
                  <a:txBody>
                    <a:bodyPr/>
                    <a:lstStyle/>
                    <a:p>
                      <a:pPr algn="ctr"/>
                      <a:endParaRPr lang="fr-CH" sz="1800" i="1" noProof="0" dirty="0"/>
                    </a:p>
                  </a:txBody>
                  <a:tcPr marL="72000" marR="108000" marT="36000" marB="36000" anchor="ctr"/>
                </a:tc>
                <a:tc>
                  <a:txBody>
                    <a:bodyPr/>
                    <a:lstStyle/>
                    <a:p>
                      <a:pPr algn="ctr"/>
                      <a:r>
                        <a:rPr lang="fr-CH" i="1" noProof="0" dirty="0" smtClean="0"/>
                        <a:t>Rente AVS maximale</a:t>
                      </a:r>
                      <a:endParaRPr lang="fr-CH" i="1" noProof="0" dirty="0"/>
                    </a:p>
                  </a:txBody>
                  <a:tcPr marL="72000" marR="108000" marT="36000" marB="36000" anchor="ctr"/>
                </a:tc>
                <a:tc>
                  <a:txBody>
                    <a:bodyPr/>
                    <a:lstStyle/>
                    <a:p>
                      <a:pPr algn="ctr"/>
                      <a:r>
                        <a:rPr lang="fr-CH" i="1" noProof="0" dirty="0" smtClean="0"/>
                        <a:t>Plafond pour</a:t>
                      </a:r>
                      <a:r>
                        <a:rPr lang="fr-CH" i="1" baseline="0" noProof="0" dirty="0" smtClean="0"/>
                        <a:t> les </a:t>
                      </a:r>
                      <a:r>
                        <a:rPr lang="fr-CH" i="1" noProof="0" dirty="0" smtClean="0"/>
                        <a:t>couples mariés,</a:t>
                      </a:r>
                    </a:p>
                    <a:p>
                      <a:pPr algn="ctr"/>
                      <a:r>
                        <a:rPr lang="fr-CH" i="1" noProof="0" dirty="0" smtClean="0"/>
                        <a:t>en pourcent</a:t>
                      </a:r>
                    </a:p>
                  </a:txBody>
                  <a:tcPr marL="72000" marR="108000" marT="36000" marB="36000" anchor="ctr"/>
                </a:tc>
                <a:tc>
                  <a:txBody>
                    <a:bodyPr/>
                    <a:lstStyle/>
                    <a:p>
                      <a:pPr algn="ctr"/>
                      <a:r>
                        <a:rPr lang="fr-CH" i="1" noProof="0" dirty="0" smtClean="0"/>
                        <a:t>Montant </a:t>
                      </a:r>
                      <a:r>
                        <a:rPr lang="fr-CH" i="1" baseline="0" noProof="0" dirty="0" smtClean="0"/>
                        <a:t>des rentes plafonnées</a:t>
                      </a:r>
                      <a:endParaRPr lang="fr-CH" i="1" noProof="0" dirty="0"/>
                    </a:p>
                  </a:txBody>
                  <a:tcPr marL="72000" marR="108000" marT="36000" marB="36000" anchor="ctr"/>
                </a:tc>
              </a:tr>
              <a:tr h="944684">
                <a:tc>
                  <a:txBody>
                    <a:bodyPr/>
                    <a:lstStyle/>
                    <a:p>
                      <a:r>
                        <a:rPr lang="fr-CH" sz="1800" noProof="0" dirty="0" smtClean="0"/>
                        <a:t>Dispositions actuelles</a:t>
                      </a:r>
                      <a:endParaRPr lang="fr-CH" sz="1800" noProof="0" dirty="0"/>
                    </a:p>
                  </a:txBody>
                  <a:tcPr marL="72000" marR="108000" marT="36000" marB="36000" anchor="ctr"/>
                </a:tc>
                <a:tc>
                  <a:txBody>
                    <a:bodyPr/>
                    <a:lstStyle/>
                    <a:p>
                      <a:pPr algn="r"/>
                      <a:r>
                        <a:rPr lang="fr-CH" sz="2000" noProof="0" dirty="0" smtClean="0"/>
                        <a:t>2</a:t>
                      </a:r>
                      <a:r>
                        <a:rPr lang="fr-CH" sz="2000" baseline="0" noProof="0" dirty="0" smtClean="0"/>
                        <a:t> 350.--</a:t>
                      </a:r>
                      <a:endParaRPr lang="fr-CH" sz="2000" noProof="0" dirty="0"/>
                    </a:p>
                  </a:txBody>
                  <a:tcPr marL="72000" marR="108000" marT="36000" marB="36000" anchor="ctr"/>
                </a:tc>
                <a:tc>
                  <a:txBody>
                    <a:bodyPr/>
                    <a:lstStyle/>
                    <a:p>
                      <a:pPr algn="r"/>
                      <a:r>
                        <a:rPr lang="fr-CH" sz="2000" noProof="0" dirty="0" smtClean="0"/>
                        <a:t>x 150 %</a:t>
                      </a:r>
                      <a:endParaRPr lang="fr-CH" sz="2000" noProof="0" dirty="0"/>
                    </a:p>
                  </a:txBody>
                  <a:tcPr marL="72000" marR="108000" marT="36000" marB="36000" anchor="ctr"/>
                </a:tc>
                <a:tc>
                  <a:txBody>
                    <a:bodyPr/>
                    <a:lstStyle/>
                    <a:p>
                      <a:pPr algn="r"/>
                      <a:r>
                        <a:rPr lang="fr-CH" sz="2000" noProof="0" dirty="0" smtClean="0"/>
                        <a:t>= 3 525 .--</a:t>
                      </a:r>
                      <a:endParaRPr lang="fr-CH" sz="2000" noProof="0" dirty="0"/>
                    </a:p>
                  </a:txBody>
                  <a:tcPr marL="72000" marR="108000" marT="36000" marB="36000" anchor="ctr"/>
                </a:tc>
              </a:tr>
              <a:tr h="944684">
                <a:tc>
                  <a:txBody>
                    <a:bodyPr/>
                    <a:lstStyle/>
                    <a:p>
                      <a:r>
                        <a:rPr lang="fr-CH" sz="1800" noProof="0" dirty="0" smtClean="0"/>
                        <a:t>Prévoyance vieillesse 2020 </a:t>
                      </a:r>
                      <a:r>
                        <a:rPr lang="fr-CH" sz="1800" baseline="0" noProof="0" dirty="0" smtClean="0"/>
                        <a:t>(version Conseil des Etats)</a:t>
                      </a:r>
                      <a:endParaRPr lang="fr-CH" sz="1800" noProof="0" dirty="0"/>
                    </a:p>
                  </a:txBody>
                  <a:tcPr marL="72000" marR="108000" marT="36000" marB="36000" anchor="ctr"/>
                </a:tc>
                <a:tc>
                  <a:txBody>
                    <a:bodyPr/>
                    <a:lstStyle/>
                    <a:p>
                      <a:pPr algn="r"/>
                      <a:r>
                        <a:rPr lang="fr-CH" sz="2000" baseline="0" noProof="0" dirty="0" smtClean="0">
                          <a:solidFill>
                            <a:schemeClr val="accent2"/>
                          </a:solidFill>
                        </a:rPr>
                        <a:t>+      70.--</a:t>
                      </a:r>
                      <a:br>
                        <a:rPr lang="fr-CH" sz="2000" baseline="0" noProof="0" dirty="0" smtClean="0">
                          <a:solidFill>
                            <a:schemeClr val="accent2"/>
                          </a:solidFill>
                        </a:rPr>
                      </a:br>
                      <a:r>
                        <a:rPr lang="fr-CH" sz="2000" baseline="0" noProof="0" dirty="0" smtClean="0"/>
                        <a:t>= 2 420.--</a:t>
                      </a:r>
                      <a:endParaRPr lang="fr-CH" sz="2000" noProof="0" dirty="0"/>
                    </a:p>
                  </a:txBody>
                  <a:tcPr marL="72000" marR="108000" marT="36000" marB="36000" anchor="ctr"/>
                </a:tc>
                <a:tc>
                  <a:txBody>
                    <a:bodyPr/>
                    <a:lstStyle/>
                    <a:p>
                      <a:pPr algn="r"/>
                      <a:r>
                        <a:rPr lang="fr-CH" sz="2000" noProof="0" dirty="0" smtClean="0">
                          <a:solidFill>
                            <a:schemeClr val="accent2"/>
                          </a:solidFill>
                        </a:rPr>
                        <a:t/>
                      </a:r>
                      <a:br>
                        <a:rPr lang="fr-CH" sz="2000" noProof="0" dirty="0" smtClean="0">
                          <a:solidFill>
                            <a:schemeClr val="accent2"/>
                          </a:solidFill>
                        </a:rPr>
                      </a:br>
                      <a:r>
                        <a:rPr lang="fr-CH" sz="2000" noProof="0" dirty="0" smtClean="0">
                          <a:solidFill>
                            <a:schemeClr val="accent2"/>
                          </a:solidFill>
                        </a:rPr>
                        <a:t>x 155 %</a:t>
                      </a:r>
                      <a:endParaRPr lang="fr-CH" sz="2000" noProof="0" dirty="0">
                        <a:solidFill>
                          <a:schemeClr val="accent2"/>
                        </a:solidFill>
                      </a:endParaRPr>
                    </a:p>
                  </a:txBody>
                  <a:tcPr marL="72000" marR="108000" marT="36000" marB="36000" anchor="ctr"/>
                </a:tc>
                <a:tc>
                  <a:txBody>
                    <a:bodyPr/>
                    <a:lstStyle/>
                    <a:p>
                      <a:pPr algn="r"/>
                      <a:r>
                        <a:rPr lang="fr-CH" sz="2000" noProof="0" dirty="0" smtClean="0"/>
                        <a:t/>
                      </a:r>
                      <a:br>
                        <a:rPr lang="fr-CH" sz="2000" noProof="0" dirty="0" smtClean="0"/>
                      </a:br>
                      <a:r>
                        <a:rPr lang="fr-CH" sz="2000" noProof="0" dirty="0" smtClean="0"/>
                        <a:t>= 3 751.--</a:t>
                      </a:r>
                      <a:endParaRPr lang="fr-CH" sz="2000" noProof="0" dirty="0"/>
                    </a:p>
                  </a:txBody>
                  <a:tcPr marL="72000" marR="108000" marT="36000" marB="36000" anchor="ctr"/>
                </a:tc>
              </a:tr>
              <a:tr h="944684">
                <a:tc>
                  <a:txBody>
                    <a:bodyPr/>
                    <a:lstStyle/>
                    <a:p>
                      <a:r>
                        <a:rPr lang="fr-CH" sz="1800" b="1" noProof="0" dirty="0" smtClean="0"/>
                        <a:t>Différence</a:t>
                      </a:r>
                      <a:endParaRPr lang="fr-CH" sz="1800" b="1" noProof="0" dirty="0"/>
                    </a:p>
                  </a:txBody>
                  <a:tcPr marL="72000" marR="108000" marT="36000" marB="36000" anchor="ctr"/>
                </a:tc>
                <a:tc>
                  <a:txBody>
                    <a:bodyPr/>
                    <a:lstStyle/>
                    <a:p>
                      <a:pPr algn="r"/>
                      <a:endParaRPr lang="fr-CH" sz="2000" b="1" noProof="0" dirty="0"/>
                    </a:p>
                  </a:txBody>
                  <a:tcPr marL="72000" marR="108000" marT="36000" marB="36000" anchor="ctr"/>
                </a:tc>
                <a:tc>
                  <a:txBody>
                    <a:bodyPr/>
                    <a:lstStyle/>
                    <a:p>
                      <a:pPr algn="r"/>
                      <a:endParaRPr lang="fr-CH" sz="2000" b="1" noProof="0" dirty="0"/>
                    </a:p>
                  </a:txBody>
                  <a:tcPr marL="72000" marR="108000" marT="36000" marB="36000" anchor="ctr"/>
                </a:tc>
                <a:tc>
                  <a:txBody>
                    <a:bodyPr/>
                    <a:lstStyle/>
                    <a:p>
                      <a:pPr algn="r"/>
                      <a:r>
                        <a:rPr lang="fr-CH" sz="2000" b="1" noProof="0" dirty="0" smtClean="0">
                          <a:solidFill>
                            <a:schemeClr val="accent2"/>
                          </a:solidFill>
                        </a:rPr>
                        <a:t>+ 226.--</a:t>
                      </a:r>
                      <a:endParaRPr lang="fr-CH" sz="2000" b="1" noProof="0" dirty="0">
                        <a:solidFill>
                          <a:schemeClr val="accent2"/>
                        </a:solidFill>
                      </a:endParaRPr>
                    </a:p>
                  </a:txBody>
                  <a:tcPr marL="72000" marR="108000" marT="36000" marB="36000" anchor="ctr"/>
                </a:tc>
              </a:tr>
            </a:tbl>
          </a:graphicData>
        </a:graphic>
      </p:graphicFrame>
      <p:sp>
        <p:nvSpPr>
          <p:cNvPr id="3" name="Textfeld 2"/>
          <p:cNvSpPr txBox="1"/>
          <p:nvPr/>
        </p:nvSpPr>
        <p:spPr>
          <a:xfrm>
            <a:off x="4470259" y="1214993"/>
            <a:ext cx="4313381" cy="369332"/>
          </a:xfrm>
          <a:prstGeom prst="rect">
            <a:avLst/>
          </a:prstGeom>
          <a:noFill/>
        </p:spPr>
        <p:txBody>
          <a:bodyPr wrap="square" lIns="0" rIns="0" rtlCol="0">
            <a:spAutoFit/>
          </a:bodyPr>
          <a:lstStyle/>
          <a:p>
            <a:pPr algn="r"/>
            <a:r>
              <a:rPr lang="fr-CH" sz="1800" dirty="0" smtClean="0">
                <a:latin typeface="+mn-lt"/>
              </a:rPr>
              <a:t>En francs par mois</a:t>
            </a:r>
            <a:endParaRPr lang="fr-CH" sz="1800" dirty="0">
              <a:latin typeface="+mn-lt"/>
            </a:endParaRPr>
          </a:p>
        </p:txBody>
      </p:sp>
    </p:spTree>
    <p:extLst>
      <p:ext uri="{BB962C8B-B14F-4D97-AF65-F5344CB8AC3E}">
        <p14:creationId xmlns:p14="http://schemas.microsoft.com/office/powerpoint/2010/main" val="4178791875"/>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dirty="0" smtClean="0"/>
              <a:t>Avec la réforme, l’AVS est assurée jusqu’en 2030</a:t>
            </a:r>
            <a:endParaRPr lang="fr-CH" dirty="0"/>
          </a:p>
        </p:txBody>
      </p:sp>
      <p:sp>
        <p:nvSpPr>
          <p:cNvPr id="9" name="Textfeld 8"/>
          <p:cNvSpPr txBox="1"/>
          <p:nvPr/>
        </p:nvSpPr>
        <p:spPr>
          <a:xfrm>
            <a:off x="1296000" y="5651140"/>
            <a:ext cx="7488000" cy="461665"/>
          </a:xfrm>
          <a:prstGeom prst="rect">
            <a:avLst/>
          </a:prstGeom>
          <a:noFill/>
        </p:spPr>
        <p:txBody>
          <a:bodyPr wrap="square" lIns="0" rIns="0" rtlCol="0">
            <a:spAutoFit/>
          </a:bodyPr>
          <a:lstStyle/>
          <a:p>
            <a:r>
              <a:rPr lang="fr-CH" sz="1200" dirty="0" smtClean="0">
                <a:latin typeface="Arial" pitchFamily="34" charset="0"/>
                <a:cs typeface="Arial" pitchFamily="34" charset="0"/>
              </a:rPr>
              <a:t>Base : Perspectives financières de l’AVS, selon le </a:t>
            </a:r>
            <a:r>
              <a:rPr lang="fr-CH" sz="1200" dirty="0" smtClean="0">
                <a:latin typeface="Arial" pitchFamily="34" charset="0"/>
                <a:cs typeface="Arial" pitchFamily="34" charset="0"/>
                <a:hlinkClick r:id="rId3" action="ppaction://hlinksldjump"/>
              </a:rPr>
              <a:t>scénario de financement de l’OFAS </a:t>
            </a:r>
            <a:r>
              <a:rPr lang="fr-CH" sz="1200" dirty="0" smtClean="0">
                <a:latin typeface="Arial" pitchFamily="34" charset="0"/>
                <a:cs typeface="Arial" pitchFamily="34" charset="0"/>
              </a:rPr>
              <a:t>fondé sur le scénario démographique </a:t>
            </a:r>
            <a:r>
              <a:rPr lang="fr-CH" sz="1200" dirty="0">
                <a:latin typeface="Arial" pitchFamily="34" charset="0"/>
                <a:cs typeface="Arial" pitchFamily="34" charset="0"/>
              </a:rPr>
              <a:t>A-00-2015 de </a:t>
            </a:r>
            <a:r>
              <a:rPr lang="fr-CH" sz="1200" dirty="0" smtClean="0">
                <a:latin typeface="Arial" pitchFamily="34" charset="0"/>
                <a:cs typeface="Arial" pitchFamily="34" charset="0"/>
              </a:rPr>
              <a:t>l’Office fédéral de la statistique</a:t>
            </a:r>
            <a:endParaRPr lang="fr-CH" sz="1200" dirty="0">
              <a:latin typeface="Arial" pitchFamily="34" charset="0"/>
              <a:cs typeface="Arial" pitchFamily="34" charset="0"/>
            </a:endParaRPr>
          </a:p>
        </p:txBody>
      </p:sp>
      <p:graphicFrame>
        <p:nvGraphicFramePr>
          <p:cNvPr id="6" name="Diagramm 3"/>
          <p:cNvGraphicFramePr>
            <a:graphicFrameLocks/>
          </p:cNvGraphicFramePr>
          <p:nvPr>
            <p:extLst>
              <p:ext uri="{D42A27DB-BD31-4B8C-83A1-F6EECF244321}">
                <p14:modId xmlns:p14="http://schemas.microsoft.com/office/powerpoint/2010/main" val="2500480067"/>
              </p:ext>
            </p:extLst>
          </p:nvPr>
        </p:nvGraphicFramePr>
        <p:xfrm>
          <a:off x="1295999" y="1314064"/>
          <a:ext cx="7246421" cy="40760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894564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2" nodeType="afterEffect">
                                  <p:stCondLst>
                                    <p:cond delay="0"/>
                                  </p:stCondLst>
                                  <p:childTnLst>
                                    <p:set>
                                      <p:cBhvr>
                                        <p:cTn id="25"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2" nodeType="afterEffect">
                                  <p:stCondLst>
                                    <p:cond delay="0"/>
                                  </p:stCondLst>
                                  <p:childTnLst>
                                    <p:set>
                                      <p:cBhvr>
                                        <p:cTn id="28"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2" nodeType="afterEffect">
                                  <p:stCondLst>
                                    <p:cond delay="0"/>
                                  </p:stCondLst>
                                  <p:childTnLst>
                                    <p:set>
                                      <p:cBhvr>
                                        <p:cTn id="31"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2" nodeType="afterEffect">
                                  <p:stCondLst>
                                    <p:cond delay="0"/>
                                  </p:stCondLst>
                                  <p:childTnLst>
                                    <p:set>
                                      <p:cBhvr>
                                        <p:cTn id="34"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6" grpId="1">
        <p:bldSub>
          <a:bldChart bld="series"/>
        </p:bldSub>
      </p:bldGraphic>
      <p:bldGraphic spid="6" grpId="2">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réforme est bien accueillie, selon une étude de l’Université de Zurich</a:t>
            </a:r>
            <a:r>
              <a:rPr lang="de-CH" sz="3200" baseline="30000" dirty="0"/>
              <a:t> 1</a:t>
            </a:r>
            <a:endParaRPr lang="fr-CH" dirty="0"/>
          </a:p>
        </p:txBody>
      </p:sp>
      <p:sp>
        <p:nvSpPr>
          <p:cNvPr id="3" name="Inhaltsplatzhalter 2"/>
          <p:cNvSpPr>
            <a:spLocks noGrp="1"/>
          </p:cNvSpPr>
          <p:nvPr>
            <p:ph sz="quarter" idx="10"/>
          </p:nvPr>
        </p:nvSpPr>
        <p:spPr>
          <a:xfrm>
            <a:off x="1295400" y="1584000"/>
            <a:ext cx="7488000" cy="3924000"/>
          </a:xfrm>
        </p:spPr>
        <p:txBody>
          <a:bodyPr/>
          <a:lstStyle/>
          <a:p>
            <a:r>
              <a:rPr lang="fr-CH" dirty="0" smtClean="0"/>
              <a:t>L’approche globale avec un seul paquet est largement acceptée</a:t>
            </a:r>
          </a:p>
          <a:p>
            <a:r>
              <a:rPr lang="fr-CH" dirty="0" smtClean="0"/>
              <a:t>L’âge de référence 65 / 65 trouve une majorité </a:t>
            </a:r>
          </a:p>
          <a:p>
            <a:r>
              <a:rPr lang="fr-CH" dirty="0" smtClean="0"/>
              <a:t>Un âge de référence au-delà de 65 ans est rejeté </a:t>
            </a:r>
          </a:p>
          <a:p>
            <a:r>
              <a:rPr lang="fr-CH" dirty="0" smtClean="0"/>
              <a:t>La baisse du taux de conversion est difficile</a:t>
            </a:r>
          </a:p>
          <a:p>
            <a:pPr lvl="1"/>
            <a:r>
              <a:rPr lang="fr-CH" dirty="0" smtClean="0"/>
              <a:t>Elle n’a une chance que si le niveau des prestations est maintenu </a:t>
            </a:r>
          </a:p>
          <a:p>
            <a:r>
              <a:rPr lang="fr-CH" dirty="0" smtClean="0"/>
              <a:t>Les projets de démantèlement n’ont aucune chance</a:t>
            </a:r>
          </a:p>
          <a:p>
            <a:pPr lvl="1"/>
            <a:r>
              <a:rPr lang="fr-CH" dirty="0" smtClean="0"/>
              <a:t>Les Suisses sont nettement plus disposés à payer davantage qu’à accepter une baisse des prestations</a:t>
            </a:r>
            <a:endParaRPr lang="fr-CH" dirty="0"/>
          </a:p>
        </p:txBody>
      </p:sp>
      <p:sp>
        <p:nvSpPr>
          <p:cNvPr id="4" name="Textfeld 3"/>
          <p:cNvSpPr txBox="1"/>
          <p:nvPr/>
        </p:nvSpPr>
        <p:spPr>
          <a:xfrm>
            <a:off x="1295400" y="5508000"/>
            <a:ext cx="7488000" cy="503590"/>
          </a:xfrm>
          <a:prstGeom prst="rect">
            <a:avLst/>
          </a:prstGeom>
          <a:noFill/>
        </p:spPr>
        <p:txBody>
          <a:bodyPr wrap="square" lIns="0" tIns="36000" rIns="0" bIns="36000" rtlCol="0" anchor="ctr" anchorCtr="0">
            <a:spAutoFit/>
          </a:bodyPr>
          <a:lstStyle/>
          <a:p>
            <a:r>
              <a:rPr lang="de-CH" sz="1400" baseline="30000" dirty="0" smtClean="0">
                <a:latin typeface="+mn-lt"/>
              </a:rPr>
              <a:t>1</a:t>
            </a:r>
            <a:r>
              <a:rPr lang="de-CH" sz="1400" dirty="0" smtClean="0">
                <a:latin typeface="+mn-lt"/>
              </a:rPr>
              <a:t> </a:t>
            </a:r>
            <a:r>
              <a:rPr lang="fr-CH" sz="1400" dirty="0" smtClean="0">
                <a:latin typeface="+mn-lt"/>
              </a:rPr>
              <a:t>Université Zurich, Institut pour les sciences politiques </a:t>
            </a:r>
            <a:r>
              <a:rPr lang="de-CH" sz="1400" dirty="0" smtClean="0">
                <a:latin typeface="+mn-lt"/>
              </a:rPr>
              <a:t>: «Altersvorsorge 2020: Intakte Erfolgschancen trotz starkem Widerstand gegen Sparmassnahmen». </a:t>
            </a:r>
            <a:r>
              <a:rPr lang="de-CH" sz="1400" smtClean="0">
                <a:latin typeface="+mn-lt"/>
              </a:rPr>
              <a:t>Août</a:t>
            </a:r>
            <a:r>
              <a:rPr lang="de-CH" sz="1400" dirty="0" smtClean="0">
                <a:latin typeface="+mn-lt"/>
              </a:rPr>
              <a:t> 2015.</a:t>
            </a:r>
            <a:endParaRPr lang="de-CH" sz="1400" dirty="0">
              <a:latin typeface="+mn-lt"/>
            </a:endParaRPr>
          </a:p>
        </p:txBody>
      </p:sp>
    </p:spTree>
    <p:extLst>
      <p:ext uri="{BB962C8B-B14F-4D97-AF65-F5344CB8AC3E}">
        <p14:creationId xmlns:p14="http://schemas.microsoft.com/office/powerpoint/2010/main" val="2490760079"/>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dirty="0" smtClean="0"/>
              <a:t>Les trois principaux défis de la prévoyance vieillesse en Suisse</a:t>
            </a:r>
            <a:endParaRPr lang="de-CH" dirty="0"/>
          </a:p>
        </p:txBody>
      </p:sp>
      <p:sp>
        <p:nvSpPr>
          <p:cNvPr id="3" name="Espace réservé du contenu 2"/>
          <p:cNvSpPr>
            <a:spLocks noGrp="1"/>
          </p:cNvSpPr>
          <p:nvPr>
            <p:ph sz="quarter" idx="10"/>
          </p:nvPr>
        </p:nvSpPr>
        <p:spPr/>
        <p:txBody>
          <a:bodyPr/>
          <a:lstStyle/>
          <a:p>
            <a:endParaRPr lang="fr-CH" dirty="0"/>
          </a:p>
        </p:txBody>
      </p:sp>
      <p:pic>
        <p:nvPicPr>
          <p:cNvPr id="1027" name="Picture 3" descr="O:\Public\Folienablage\20_Referate\Referate_2013\131205 BVG-Seminar ZSBA Luzern Noc\old-71120_640 a.jpg"/>
          <p:cNvPicPr>
            <a:picLocks noChangeAspect="1" noChangeArrowheads="1"/>
          </p:cNvPicPr>
          <p:nvPr>
            <p:custDataLst>
              <p:tags r:id="rId2"/>
            </p:custDataLst>
          </p:nvPr>
        </p:nvPicPr>
        <p:blipFill>
          <a:blip r:embed="rId10" cstate="print"/>
          <a:srcRect/>
          <a:stretch>
            <a:fillRect/>
          </a:stretch>
        </p:blipFill>
        <p:spPr bwMode="auto">
          <a:xfrm>
            <a:off x="1296000" y="1584000"/>
            <a:ext cx="1725624" cy="1440000"/>
          </a:xfrm>
          <a:prstGeom prst="rect">
            <a:avLst/>
          </a:prstGeom>
          <a:noFill/>
        </p:spPr>
      </p:pic>
      <p:pic>
        <p:nvPicPr>
          <p:cNvPr id="1028" name="Picture 4" descr="O:\Public\Folienablage\20_Referate\Referate_2013\131205 BVG-Seminar ZSBA Luzern Noc\Alterspyramide a.jpg"/>
          <p:cNvPicPr>
            <a:picLocks noChangeAspect="1" noChangeArrowheads="1"/>
          </p:cNvPicPr>
          <p:nvPr>
            <p:custDataLst>
              <p:tags r:id="rId3"/>
            </p:custDataLst>
          </p:nvPr>
        </p:nvPicPr>
        <p:blipFill>
          <a:blip r:embed="rId11" cstate="print"/>
          <a:srcRect/>
          <a:stretch>
            <a:fillRect/>
          </a:stretch>
        </p:blipFill>
        <p:spPr bwMode="auto">
          <a:xfrm>
            <a:off x="6913463" y="2972481"/>
            <a:ext cx="1724856" cy="1440000"/>
          </a:xfrm>
          <a:prstGeom prst="rect">
            <a:avLst/>
          </a:prstGeom>
          <a:noFill/>
        </p:spPr>
      </p:pic>
      <p:pic>
        <p:nvPicPr>
          <p:cNvPr id="1029" name="Picture 5" descr="O:\Public\Folienablage\20_Referate\Referate_2013\131205 BVG-Seminar ZSBA Luzern Noc\Chart a.jpg"/>
          <p:cNvPicPr>
            <a:picLocks noChangeAspect="1" noChangeArrowheads="1"/>
          </p:cNvPicPr>
          <p:nvPr>
            <p:custDataLst>
              <p:tags r:id="rId4"/>
            </p:custDataLst>
          </p:nvPr>
        </p:nvPicPr>
        <p:blipFill>
          <a:blip r:embed="rId12" cstate="print"/>
          <a:srcRect/>
          <a:stretch>
            <a:fillRect/>
          </a:stretch>
        </p:blipFill>
        <p:spPr bwMode="auto">
          <a:xfrm>
            <a:off x="1296000" y="4320000"/>
            <a:ext cx="1730794" cy="1440000"/>
          </a:xfrm>
          <a:prstGeom prst="rect">
            <a:avLst/>
          </a:prstGeom>
          <a:noFill/>
        </p:spPr>
      </p:pic>
      <p:sp>
        <p:nvSpPr>
          <p:cNvPr id="9" name="Textfeld 8"/>
          <p:cNvSpPr txBox="1"/>
          <p:nvPr>
            <p:custDataLst>
              <p:tags r:id="rId5"/>
            </p:custDataLst>
          </p:nvPr>
        </p:nvSpPr>
        <p:spPr>
          <a:xfrm>
            <a:off x="3385496" y="2046515"/>
            <a:ext cx="5256086" cy="400110"/>
          </a:xfrm>
          <a:prstGeom prst="rect">
            <a:avLst/>
          </a:prstGeom>
          <a:noFill/>
        </p:spPr>
        <p:txBody>
          <a:bodyPr wrap="square" rtlCol="0">
            <a:spAutoFit/>
          </a:bodyPr>
          <a:lstStyle/>
          <a:p>
            <a:r>
              <a:rPr lang="fr-FR" sz="2000" dirty="0" smtClean="0">
                <a:latin typeface="Arial Black" pitchFamily="34" charset="0"/>
              </a:rPr>
              <a:t>Augmentation de l’espérance de vie</a:t>
            </a:r>
            <a:endParaRPr lang="de-CH" sz="2000" dirty="0">
              <a:latin typeface="Arial Black" pitchFamily="34" charset="0"/>
            </a:endParaRPr>
          </a:p>
        </p:txBody>
      </p:sp>
      <p:sp>
        <p:nvSpPr>
          <p:cNvPr id="10" name="Textfeld 9"/>
          <p:cNvSpPr txBox="1"/>
          <p:nvPr>
            <p:custDataLst>
              <p:tags r:id="rId6"/>
            </p:custDataLst>
          </p:nvPr>
        </p:nvSpPr>
        <p:spPr>
          <a:xfrm>
            <a:off x="2311121" y="3494314"/>
            <a:ext cx="4535993" cy="400110"/>
          </a:xfrm>
          <a:prstGeom prst="rect">
            <a:avLst/>
          </a:prstGeom>
          <a:noFill/>
        </p:spPr>
        <p:txBody>
          <a:bodyPr wrap="square" rtlCol="0">
            <a:spAutoFit/>
          </a:bodyPr>
          <a:lstStyle/>
          <a:p>
            <a:r>
              <a:rPr lang="fr-CH" sz="2000" dirty="0" smtClean="0">
                <a:latin typeface="Arial Black" pitchFamily="34" charset="0"/>
              </a:rPr>
              <a:t>Vieillissement de la population</a:t>
            </a:r>
            <a:endParaRPr lang="fr-CH" sz="2000" dirty="0">
              <a:latin typeface="Arial Black" pitchFamily="34" charset="0"/>
            </a:endParaRPr>
          </a:p>
        </p:txBody>
      </p:sp>
      <p:sp>
        <p:nvSpPr>
          <p:cNvPr id="11" name="Textfeld 10"/>
          <p:cNvSpPr txBox="1"/>
          <p:nvPr>
            <p:custDataLst>
              <p:tags r:id="rId7"/>
            </p:custDataLst>
          </p:nvPr>
        </p:nvSpPr>
        <p:spPr>
          <a:xfrm>
            <a:off x="3385496" y="4909456"/>
            <a:ext cx="4090477" cy="400110"/>
          </a:xfrm>
          <a:prstGeom prst="rect">
            <a:avLst/>
          </a:prstGeom>
          <a:noFill/>
        </p:spPr>
        <p:txBody>
          <a:bodyPr wrap="square" rtlCol="0">
            <a:spAutoFit/>
          </a:bodyPr>
          <a:lstStyle/>
          <a:p>
            <a:r>
              <a:rPr lang="fr-CH" sz="2000" dirty="0" smtClean="0">
                <a:latin typeface="Arial Black" pitchFamily="34" charset="0"/>
              </a:rPr>
              <a:t>Faiblesse des taux d’intérêt</a:t>
            </a:r>
            <a:endParaRPr lang="fr-CH" sz="2000" dirty="0">
              <a:latin typeface="Arial Black" pitchFamily="34" charset="0"/>
            </a:endParaRP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allout con freccia in su 50"/>
          <p:cNvSpPr/>
          <p:nvPr/>
        </p:nvSpPr>
        <p:spPr bwMode="auto">
          <a:xfrm>
            <a:off x="4847923" y="3273018"/>
            <a:ext cx="599203" cy="2742048"/>
          </a:xfrm>
          <a:prstGeom prst="upArrowCallout">
            <a:avLst>
              <a:gd name="adj1" fmla="val 27896"/>
              <a:gd name="adj2" fmla="val 39077"/>
              <a:gd name="adj3" fmla="val 60518"/>
              <a:gd name="adj4" fmla="val 69710"/>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29" name="Freccia a destra 28"/>
          <p:cNvSpPr/>
          <p:nvPr/>
        </p:nvSpPr>
        <p:spPr bwMode="auto">
          <a:xfrm>
            <a:off x="468630" y="4850147"/>
            <a:ext cx="7326630" cy="370370"/>
          </a:xfrm>
          <a:prstGeom prst="rightArrow">
            <a:avLst>
              <a:gd name="adj1" fmla="val 100000"/>
              <a:gd name="adj2" fmla="val 124066"/>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70" name="Rettangolo 69"/>
          <p:cNvSpPr/>
          <p:nvPr/>
        </p:nvSpPr>
        <p:spPr bwMode="auto">
          <a:xfrm>
            <a:off x="3253043" y="4106445"/>
            <a:ext cx="2194083" cy="1908620"/>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2" name="Titolo 1"/>
          <p:cNvSpPr>
            <a:spLocks noGrp="1"/>
          </p:cNvSpPr>
          <p:nvPr>
            <p:ph type="title"/>
          </p:nvPr>
        </p:nvSpPr>
        <p:spPr/>
        <p:txBody>
          <a:bodyPr/>
          <a:lstStyle/>
          <a:p>
            <a:r>
              <a:rPr lang="fr-CH" dirty="0" smtClean="0"/>
              <a:t>Le calendrier de la réforme implique un rythme soutenu</a:t>
            </a:r>
            <a:endParaRPr lang="fr-CH" dirty="0"/>
          </a:p>
        </p:txBody>
      </p:sp>
      <p:sp>
        <p:nvSpPr>
          <p:cNvPr id="5" name="CasellaDiTesto 4"/>
          <p:cNvSpPr txBox="1">
            <a:spLocks noChangeAspect="1"/>
          </p:cNvSpPr>
          <p:nvPr/>
        </p:nvSpPr>
        <p:spPr>
          <a:xfrm>
            <a:off x="468630" y="1415886"/>
            <a:ext cx="4640133" cy="537645"/>
          </a:xfrm>
          <a:prstGeom prst="homePlate">
            <a:avLst/>
          </a:prstGeom>
          <a:solidFill>
            <a:schemeClr val="accent1"/>
          </a:solidFill>
        </p:spPr>
        <p:txBody>
          <a:bodyPr wrap="square" rtlCol="0" anchor="ctr" anchorCtr="0">
            <a:noAutofit/>
          </a:bodyPr>
          <a:lstStyle/>
          <a:p>
            <a:pPr algn="ctr">
              <a:spcBef>
                <a:spcPts val="600"/>
              </a:spcBef>
              <a:spcAft>
                <a:spcPts val="600"/>
              </a:spcAft>
            </a:pPr>
            <a:r>
              <a:rPr lang="fr-CH" sz="1700" b="1" dirty="0" smtClean="0">
                <a:solidFill>
                  <a:schemeClr val="bg1"/>
                </a:solidFill>
                <a:latin typeface="Arial" pitchFamily="34" charset="0"/>
                <a:cs typeface="Arial" pitchFamily="34" charset="0"/>
              </a:rPr>
              <a:t>Débats parlementaires</a:t>
            </a:r>
            <a:endParaRPr lang="fr-CH" sz="1700" b="1" dirty="0">
              <a:solidFill>
                <a:schemeClr val="bg1"/>
              </a:solidFill>
              <a:latin typeface="Arial" pitchFamily="34" charset="0"/>
              <a:cs typeface="Arial" pitchFamily="34" charset="0"/>
            </a:endParaRPr>
          </a:p>
        </p:txBody>
      </p:sp>
      <p:sp>
        <p:nvSpPr>
          <p:cNvPr id="30" name="Callout con freccia in su 29"/>
          <p:cNvSpPr/>
          <p:nvPr/>
        </p:nvSpPr>
        <p:spPr bwMode="auto">
          <a:xfrm>
            <a:off x="871903" y="3263492"/>
            <a:ext cx="990600" cy="2751573"/>
          </a:xfrm>
          <a:prstGeom prst="upArrowCallout">
            <a:avLst>
              <a:gd name="adj1" fmla="val 20266"/>
              <a:gd name="adj2" fmla="val 23817"/>
              <a:gd name="adj3" fmla="val 26183"/>
              <a:gd name="adj4" fmla="val 54132"/>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grpSp>
        <p:nvGrpSpPr>
          <p:cNvPr id="32" name="Gruppo 31"/>
          <p:cNvGrpSpPr/>
          <p:nvPr/>
        </p:nvGrpSpPr>
        <p:grpSpPr>
          <a:xfrm>
            <a:off x="791279" y="2202069"/>
            <a:ext cx="1151848" cy="1080000"/>
            <a:chOff x="1113614" y="2183492"/>
            <a:chExt cx="1151848" cy="1080000"/>
          </a:xfrm>
        </p:grpSpPr>
        <p:sp>
          <p:nvSpPr>
            <p:cNvPr id="31" name="Ovale 30"/>
            <p:cNvSpPr>
              <a:spLocks noChangeAspect="1"/>
            </p:cNvSpPr>
            <p:nvPr/>
          </p:nvSpPr>
          <p:spPr bwMode="auto">
            <a:xfrm>
              <a:off x="1149538" y="2183492"/>
              <a:ext cx="1080000" cy="108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23" name="CasellaDiTesto 22"/>
            <p:cNvSpPr txBox="1"/>
            <p:nvPr/>
          </p:nvSpPr>
          <p:spPr>
            <a:xfrm>
              <a:off x="1113614" y="2351006"/>
              <a:ext cx="1151848" cy="784830"/>
            </a:xfrm>
            <a:prstGeom prst="rect">
              <a:avLst/>
            </a:prstGeom>
            <a:noFill/>
          </p:spPr>
          <p:txBody>
            <a:bodyPr wrap="square" rtlCol="0">
              <a:spAutoFit/>
            </a:bodyPr>
            <a:lstStyle/>
            <a:p>
              <a:pPr algn="ctr"/>
              <a:r>
                <a:rPr lang="fr-CH" sz="1500" b="1" kern="0" dirty="0" smtClean="0">
                  <a:solidFill>
                    <a:prstClr val="white"/>
                  </a:solidFill>
                  <a:latin typeface="Arial" panose="020B0604020202020204" pitchFamily="34" charset="0"/>
                  <a:cs typeface="Arial" panose="020B0604020202020204" pitchFamily="34" charset="0"/>
                </a:rPr>
                <a:t>Conseil des Etats</a:t>
              </a:r>
              <a:br>
                <a:rPr lang="fr-CH" sz="1500" b="1" kern="0" dirty="0" smtClean="0">
                  <a:solidFill>
                    <a:prstClr val="white"/>
                  </a:solidFill>
                  <a:latin typeface="Arial" panose="020B0604020202020204" pitchFamily="34" charset="0"/>
                  <a:cs typeface="Arial" panose="020B0604020202020204" pitchFamily="34" charset="0"/>
                </a:rPr>
              </a:br>
              <a:r>
                <a:rPr lang="fr-CH" sz="1500" b="1" kern="0" dirty="0" smtClean="0">
                  <a:solidFill>
                    <a:prstClr val="white"/>
                  </a:solidFill>
                  <a:latin typeface="Arial" panose="020B0604020202020204" pitchFamily="34" charset="0"/>
                  <a:cs typeface="Arial" panose="020B0604020202020204" pitchFamily="34" charset="0"/>
                </a:rPr>
                <a:t>CE</a:t>
              </a:r>
              <a:endParaRPr lang="fr-CH" b="1" dirty="0">
                <a:solidFill>
                  <a:prstClr val="white"/>
                </a:solidFill>
              </a:endParaRPr>
            </a:p>
          </p:txBody>
        </p:sp>
      </p:grpSp>
      <p:sp>
        <p:nvSpPr>
          <p:cNvPr id="33" name="Callout con freccia in su 32"/>
          <p:cNvSpPr/>
          <p:nvPr/>
        </p:nvSpPr>
        <p:spPr bwMode="auto">
          <a:xfrm>
            <a:off x="2064141" y="3263492"/>
            <a:ext cx="990600" cy="2751573"/>
          </a:xfrm>
          <a:prstGeom prst="upArrowCallout">
            <a:avLst>
              <a:gd name="adj1" fmla="val 20266"/>
              <a:gd name="adj2" fmla="val 23817"/>
              <a:gd name="adj3" fmla="val 26183"/>
              <a:gd name="adj4" fmla="val 54132"/>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grpSp>
        <p:nvGrpSpPr>
          <p:cNvPr id="38" name="Gruppo 37"/>
          <p:cNvGrpSpPr/>
          <p:nvPr/>
        </p:nvGrpSpPr>
        <p:grpSpPr>
          <a:xfrm>
            <a:off x="1945283" y="2202069"/>
            <a:ext cx="1228313" cy="1080000"/>
            <a:chOff x="2265323" y="2202069"/>
            <a:chExt cx="1228313" cy="1080000"/>
          </a:xfrm>
        </p:grpSpPr>
        <p:sp>
          <p:nvSpPr>
            <p:cNvPr id="35" name="Ovale 34"/>
            <p:cNvSpPr>
              <a:spLocks noChangeAspect="1"/>
            </p:cNvSpPr>
            <p:nvPr/>
          </p:nvSpPr>
          <p:spPr bwMode="auto">
            <a:xfrm>
              <a:off x="2339481" y="2202069"/>
              <a:ext cx="1080000" cy="108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36" name="CasellaDiTesto 35"/>
            <p:cNvSpPr txBox="1"/>
            <p:nvPr/>
          </p:nvSpPr>
          <p:spPr>
            <a:xfrm>
              <a:off x="2265323" y="2383270"/>
              <a:ext cx="1228313" cy="784830"/>
            </a:xfrm>
            <a:prstGeom prst="rect">
              <a:avLst/>
            </a:prstGeom>
            <a:noFill/>
          </p:spPr>
          <p:txBody>
            <a:bodyPr wrap="square" rtlCol="0">
              <a:spAutoFit/>
            </a:bodyPr>
            <a:lstStyle/>
            <a:p>
              <a:pPr algn="ctr"/>
              <a:r>
                <a:rPr lang="fr-CH" sz="1500" b="1" kern="0" dirty="0" smtClean="0">
                  <a:solidFill>
                    <a:prstClr val="white"/>
                  </a:solidFill>
                  <a:latin typeface="Arial" panose="020B0604020202020204" pitchFamily="34" charset="0"/>
                  <a:cs typeface="Arial" panose="020B0604020202020204" pitchFamily="34" charset="0"/>
                </a:rPr>
                <a:t>Conseil national</a:t>
              </a:r>
              <a:br>
                <a:rPr lang="fr-CH" sz="1500" b="1" kern="0" dirty="0" smtClean="0">
                  <a:solidFill>
                    <a:prstClr val="white"/>
                  </a:solidFill>
                  <a:latin typeface="Arial" panose="020B0604020202020204" pitchFamily="34" charset="0"/>
                  <a:cs typeface="Arial" panose="020B0604020202020204" pitchFamily="34" charset="0"/>
                </a:rPr>
              </a:br>
              <a:r>
                <a:rPr lang="fr-CH" sz="1500" b="1" kern="0" dirty="0" smtClean="0">
                  <a:solidFill>
                    <a:prstClr val="white"/>
                  </a:solidFill>
                  <a:latin typeface="Arial" panose="020B0604020202020204" pitchFamily="34" charset="0"/>
                  <a:cs typeface="Arial" panose="020B0604020202020204" pitchFamily="34" charset="0"/>
                </a:rPr>
                <a:t>CN</a:t>
              </a:r>
              <a:endParaRPr lang="fr-CH" sz="1600" b="1" dirty="0">
                <a:solidFill>
                  <a:prstClr val="white"/>
                </a:solidFill>
              </a:endParaRPr>
            </a:p>
          </p:txBody>
        </p:sp>
      </p:grpSp>
      <p:sp>
        <p:nvSpPr>
          <p:cNvPr id="39" name="CasellaDiTesto 38"/>
          <p:cNvSpPr txBox="1"/>
          <p:nvPr/>
        </p:nvSpPr>
        <p:spPr>
          <a:xfrm>
            <a:off x="1803301" y="4305574"/>
            <a:ext cx="1512278"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Septembre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2016</a:t>
            </a:r>
            <a:endParaRPr lang="fr-CH" sz="1800" b="1" dirty="0">
              <a:solidFill>
                <a:prstClr val="black"/>
              </a:solidFill>
            </a:endParaRPr>
          </a:p>
        </p:txBody>
      </p:sp>
      <p:sp>
        <p:nvSpPr>
          <p:cNvPr id="46" name="Callout con freccia in su 45"/>
          <p:cNvSpPr/>
          <p:nvPr/>
        </p:nvSpPr>
        <p:spPr bwMode="auto">
          <a:xfrm>
            <a:off x="7775332" y="3263492"/>
            <a:ext cx="990600" cy="2751573"/>
          </a:xfrm>
          <a:prstGeom prst="upArrowCallout">
            <a:avLst>
              <a:gd name="adj1" fmla="val 20266"/>
              <a:gd name="adj2" fmla="val 23817"/>
              <a:gd name="adj3" fmla="val 26183"/>
              <a:gd name="adj4" fmla="val 71579"/>
            </a:avLst>
          </a:prstGeom>
          <a:solidFill>
            <a:srgbClr val="FF505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48" name="Ovale 47"/>
          <p:cNvSpPr>
            <a:spLocks noChangeAspect="1"/>
          </p:cNvSpPr>
          <p:nvPr/>
        </p:nvSpPr>
        <p:spPr bwMode="auto">
          <a:xfrm>
            <a:off x="7624788" y="2003492"/>
            <a:ext cx="1260000" cy="1260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49" name="CasellaDiTesto 48"/>
          <p:cNvSpPr txBox="1"/>
          <p:nvPr/>
        </p:nvSpPr>
        <p:spPr>
          <a:xfrm>
            <a:off x="7586631" y="2372526"/>
            <a:ext cx="1368000" cy="553998"/>
          </a:xfrm>
          <a:prstGeom prst="rect">
            <a:avLst/>
          </a:prstGeom>
          <a:noFill/>
        </p:spPr>
        <p:txBody>
          <a:bodyPr wrap="square" rtlCol="0">
            <a:spAutoFit/>
          </a:bodyPr>
          <a:lstStyle/>
          <a:p>
            <a:pPr algn="ctr"/>
            <a:r>
              <a:rPr lang="fr-CH" sz="1500" b="1" kern="0" dirty="0" smtClean="0">
                <a:solidFill>
                  <a:prstClr val="white"/>
                </a:solidFill>
                <a:latin typeface="Arial" panose="020B0604020202020204" pitchFamily="34" charset="0"/>
                <a:cs typeface="Arial" panose="020B0604020202020204" pitchFamily="34" charset="0"/>
              </a:rPr>
              <a:t>Entrée en vigueur</a:t>
            </a:r>
            <a:endParaRPr lang="fr-CH" sz="1600" b="1" dirty="0">
              <a:solidFill>
                <a:prstClr val="white"/>
              </a:solidFill>
            </a:endParaRPr>
          </a:p>
        </p:txBody>
      </p:sp>
      <p:sp>
        <p:nvSpPr>
          <p:cNvPr id="50" name="CasellaDiTesto 49"/>
          <p:cNvSpPr txBox="1"/>
          <p:nvPr/>
        </p:nvSpPr>
        <p:spPr>
          <a:xfrm>
            <a:off x="7503261" y="4305574"/>
            <a:ext cx="1512278" cy="938719"/>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500" b="1" kern="0" dirty="0" smtClean="0">
                <a:solidFill>
                  <a:prstClr val="black"/>
                </a:solidFill>
                <a:latin typeface="Arial" panose="020B0604020202020204" pitchFamily="34" charset="0"/>
                <a:cs typeface="Arial" panose="020B0604020202020204" pitchFamily="34" charset="0"/>
              </a:rPr>
              <a:t>1</a:t>
            </a:r>
            <a:r>
              <a:rPr lang="fr-CH" sz="1500" b="1" kern="0" baseline="30000" dirty="0" smtClean="0">
                <a:solidFill>
                  <a:prstClr val="black"/>
                </a:solidFill>
                <a:latin typeface="Arial" panose="020B0604020202020204" pitchFamily="34" charset="0"/>
                <a:cs typeface="Arial" panose="020B0604020202020204" pitchFamily="34" charset="0"/>
              </a:rPr>
              <a:t>er</a:t>
            </a:r>
            <a:r>
              <a:rPr lang="fr-CH" sz="1500" b="1" kern="0" dirty="0" smtClean="0">
                <a:solidFill>
                  <a:prstClr val="black"/>
                </a:solidFill>
                <a:latin typeface="Arial" panose="020B0604020202020204" pitchFamily="34" charset="0"/>
                <a:cs typeface="Arial" panose="020B0604020202020204" pitchFamily="34" charset="0"/>
              </a:rPr>
              <a:t> janvier</a:t>
            </a:r>
          </a:p>
          <a:p>
            <a:pPr algn="ctr">
              <a:spcBef>
                <a:spcPts val="600"/>
              </a:spcBef>
            </a:pPr>
            <a:r>
              <a:rPr lang="fr-CH" sz="2000" b="1" kern="0" dirty="0" smtClean="0">
                <a:solidFill>
                  <a:prstClr val="black"/>
                </a:solidFill>
                <a:latin typeface="Arial" panose="020B0604020202020204" pitchFamily="34" charset="0"/>
                <a:cs typeface="Arial" panose="020B0604020202020204" pitchFamily="34" charset="0"/>
              </a:rPr>
              <a:t>2018</a:t>
            </a:r>
            <a:endParaRPr lang="fr-CH" sz="2000" b="1" dirty="0">
              <a:solidFill>
                <a:prstClr val="black"/>
              </a:solidFill>
            </a:endParaRPr>
          </a:p>
        </p:txBody>
      </p:sp>
      <p:sp>
        <p:nvSpPr>
          <p:cNvPr id="53" name="Ovale 52"/>
          <p:cNvSpPr>
            <a:spLocks noChangeAspect="1"/>
          </p:cNvSpPr>
          <p:nvPr/>
        </p:nvSpPr>
        <p:spPr bwMode="auto">
          <a:xfrm>
            <a:off x="4606221" y="2202069"/>
            <a:ext cx="1080000" cy="108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54" name="CasellaDiTesto 53"/>
          <p:cNvSpPr txBox="1"/>
          <p:nvPr/>
        </p:nvSpPr>
        <p:spPr>
          <a:xfrm>
            <a:off x="4532064" y="2480672"/>
            <a:ext cx="1228313" cy="461665"/>
          </a:xfrm>
          <a:prstGeom prst="rect">
            <a:avLst/>
          </a:prstGeom>
          <a:noFill/>
        </p:spPr>
        <p:txBody>
          <a:bodyPr wrap="square" rtlCol="0">
            <a:spAutoFit/>
          </a:bodyPr>
          <a:lstStyle/>
          <a:p>
            <a:pPr algn="ctr">
              <a:spcBef>
                <a:spcPts val="600"/>
              </a:spcBef>
            </a:pPr>
            <a:r>
              <a:rPr lang="fr-CH" sz="1200" b="1" kern="0" dirty="0" smtClean="0">
                <a:solidFill>
                  <a:prstClr val="white"/>
                </a:solidFill>
                <a:latin typeface="Arial" panose="020B0604020202020204" pitchFamily="34" charset="0"/>
                <a:cs typeface="Arial" panose="020B0604020202020204" pitchFamily="34" charset="0"/>
              </a:rPr>
              <a:t>Votations finales</a:t>
            </a:r>
          </a:p>
        </p:txBody>
      </p:sp>
      <p:sp>
        <p:nvSpPr>
          <p:cNvPr id="55" name="CasellaDiTesto 54"/>
          <p:cNvSpPr txBox="1"/>
          <p:nvPr/>
        </p:nvSpPr>
        <p:spPr>
          <a:xfrm>
            <a:off x="4572452" y="4305574"/>
            <a:ext cx="1147536"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Mars</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2017</a:t>
            </a:r>
            <a:endParaRPr lang="fr-CH" sz="1800" b="1" dirty="0">
              <a:solidFill>
                <a:prstClr val="black"/>
              </a:solidFill>
            </a:endParaRPr>
          </a:p>
        </p:txBody>
      </p:sp>
      <p:sp>
        <p:nvSpPr>
          <p:cNvPr id="56" name="Callout con freccia in su 55"/>
          <p:cNvSpPr/>
          <p:nvPr/>
        </p:nvSpPr>
        <p:spPr bwMode="auto">
          <a:xfrm>
            <a:off x="6335192" y="3263492"/>
            <a:ext cx="990600" cy="1957025"/>
          </a:xfrm>
          <a:prstGeom prst="upArrowCallout">
            <a:avLst>
              <a:gd name="adj1" fmla="val 20266"/>
              <a:gd name="adj2" fmla="val 23817"/>
              <a:gd name="adj3" fmla="val 26183"/>
              <a:gd name="adj4" fmla="val 54132"/>
            </a:avLst>
          </a:prstGeom>
          <a:solidFill>
            <a:srgbClr val="FFC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58" name="Ovale 57"/>
          <p:cNvSpPr>
            <a:spLocks noChangeAspect="1"/>
          </p:cNvSpPr>
          <p:nvPr/>
        </p:nvSpPr>
        <p:spPr bwMode="auto">
          <a:xfrm>
            <a:off x="6290492" y="2202069"/>
            <a:ext cx="1080000" cy="10800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59" name="CasellaDiTesto 58"/>
          <p:cNvSpPr txBox="1"/>
          <p:nvPr/>
        </p:nvSpPr>
        <p:spPr>
          <a:xfrm>
            <a:off x="6164460" y="2468407"/>
            <a:ext cx="1332063" cy="492443"/>
          </a:xfrm>
          <a:prstGeom prst="rect">
            <a:avLst/>
          </a:prstGeom>
          <a:noFill/>
        </p:spPr>
        <p:txBody>
          <a:bodyPr wrap="square" rtlCol="0">
            <a:spAutoFit/>
          </a:bodyPr>
          <a:lstStyle/>
          <a:p>
            <a:pPr algn="ctr"/>
            <a:r>
              <a:rPr lang="fr-CH" sz="1300" b="1" kern="0" dirty="0" smtClean="0">
                <a:solidFill>
                  <a:srgbClr val="8064A2">
                    <a:lumMod val="50000"/>
                  </a:srgbClr>
                </a:solidFill>
                <a:latin typeface="Arial" panose="020B0604020202020204" pitchFamily="34" charset="0"/>
                <a:cs typeface="Arial" panose="020B0604020202020204" pitchFamily="34" charset="0"/>
              </a:rPr>
              <a:t>Votation populaire</a:t>
            </a:r>
            <a:endParaRPr lang="fr-CH" sz="1300" b="1" dirty="0">
              <a:solidFill>
                <a:srgbClr val="8064A2">
                  <a:lumMod val="50000"/>
                </a:srgbClr>
              </a:solidFill>
            </a:endParaRPr>
          </a:p>
        </p:txBody>
      </p:sp>
      <p:sp>
        <p:nvSpPr>
          <p:cNvPr id="60" name="CasellaDiTesto 59"/>
          <p:cNvSpPr txBox="1"/>
          <p:nvPr/>
        </p:nvSpPr>
        <p:spPr>
          <a:xfrm>
            <a:off x="6074353" y="4315962"/>
            <a:ext cx="1512278" cy="915635"/>
          </a:xfrm>
          <a:prstGeom prst="rect">
            <a:avLst/>
          </a:prstGeom>
          <a:noFill/>
        </p:spPr>
        <p:txBody>
          <a:bodyPr wrap="square" rtlCol="0">
            <a:spAutoFit/>
          </a:bodyPr>
          <a:lstStyle/>
          <a:p>
            <a:pPr algn="ctr"/>
            <a:endParaRPr lang="fr-CH" sz="14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Septembre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24.9.17</a:t>
            </a:r>
            <a:endParaRPr lang="fr-CH" sz="1800" b="1" dirty="0">
              <a:solidFill>
                <a:prstClr val="black"/>
              </a:solidFill>
            </a:endParaRPr>
          </a:p>
        </p:txBody>
      </p:sp>
      <p:sp>
        <p:nvSpPr>
          <p:cNvPr id="62" name="Freccia a destra con strisce 61"/>
          <p:cNvSpPr/>
          <p:nvPr/>
        </p:nvSpPr>
        <p:spPr bwMode="auto">
          <a:xfrm rot="5400000">
            <a:off x="5217422" y="3770683"/>
            <a:ext cx="1337312" cy="805208"/>
          </a:xfrm>
          <a:prstGeom prst="stripedRightArrow">
            <a:avLst>
              <a:gd name="adj1" fmla="val 29848"/>
              <a:gd name="adj2" fmla="val 50000"/>
            </a:avLst>
          </a:prstGeom>
          <a:solidFill>
            <a:srgbClr val="FFC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63" name="CasellaDiTesto 62"/>
          <p:cNvSpPr txBox="1"/>
          <p:nvPr/>
        </p:nvSpPr>
        <p:spPr>
          <a:xfrm>
            <a:off x="5139631" y="4305574"/>
            <a:ext cx="1512278"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Juillet</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2017</a:t>
            </a:r>
            <a:endParaRPr lang="fr-CH" sz="1800" b="1" dirty="0">
              <a:solidFill>
                <a:prstClr val="black"/>
              </a:solidFill>
            </a:endParaRPr>
          </a:p>
        </p:txBody>
      </p:sp>
      <p:sp>
        <p:nvSpPr>
          <p:cNvPr id="64" name="CasellaDiTesto 63"/>
          <p:cNvSpPr txBox="1"/>
          <p:nvPr/>
        </p:nvSpPr>
        <p:spPr>
          <a:xfrm>
            <a:off x="5225128" y="3575874"/>
            <a:ext cx="1332063" cy="523220"/>
          </a:xfrm>
          <a:prstGeom prst="rect">
            <a:avLst/>
          </a:prstGeom>
          <a:noFill/>
        </p:spPr>
        <p:txBody>
          <a:bodyPr wrap="square" rtlCol="0">
            <a:spAutoFit/>
          </a:bodyPr>
          <a:lstStyle/>
          <a:p>
            <a:pPr algn="ctr"/>
            <a:r>
              <a:rPr lang="fr-CH" sz="1400" b="1" kern="0" dirty="0" smtClean="0">
                <a:solidFill>
                  <a:prstClr val="black"/>
                </a:solidFill>
                <a:latin typeface="Arial" panose="020B0604020202020204" pitchFamily="34" charset="0"/>
                <a:cs typeface="Arial" panose="020B0604020202020204" pitchFamily="34" charset="0"/>
              </a:rPr>
              <a:t>Délai référendaire</a:t>
            </a:r>
            <a:endParaRPr lang="fr-CH" sz="1400" b="1" dirty="0">
              <a:solidFill>
                <a:prstClr val="black"/>
              </a:solidFill>
            </a:endParaRPr>
          </a:p>
        </p:txBody>
      </p:sp>
      <p:sp>
        <p:nvSpPr>
          <p:cNvPr id="68" name="CasellaDiTesto 67"/>
          <p:cNvSpPr txBox="1"/>
          <p:nvPr/>
        </p:nvSpPr>
        <p:spPr>
          <a:xfrm>
            <a:off x="614183" y="4305574"/>
            <a:ext cx="1512278"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Septembre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2015</a:t>
            </a:r>
            <a:endParaRPr lang="fr-CH" sz="1800" b="1" dirty="0">
              <a:solidFill>
                <a:prstClr val="black"/>
              </a:solidFill>
            </a:endParaRPr>
          </a:p>
        </p:txBody>
      </p:sp>
      <p:sp>
        <p:nvSpPr>
          <p:cNvPr id="71" name="CasellaDiTesto 70"/>
          <p:cNvSpPr txBox="1"/>
          <p:nvPr/>
        </p:nvSpPr>
        <p:spPr>
          <a:xfrm>
            <a:off x="3255814" y="4308918"/>
            <a:ext cx="1177802" cy="931024"/>
          </a:xfrm>
          <a:prstGeom prst="rect">
            <a:avLst/>
          </a:prstGeom>
          <a:noFill/>
        </p:spPr>
        <p:txBody>
          <a:bodyPr wrap="square" rtlCol="0">
            <a:spAutoFit/>
          </a:bodyPr>
          <a:lstStyle/>
          <a:p>
            <a:pPr algn="ctr"/>
            <a:endParaRPr lang="fr-CH" sz="1500" b="1" kern="0" dirty="0" smtClean="0">
              <a:solidFill>
                <a:prstClr val="black"/>
              </a:solidFill>
              <a:latin typeface="Arial" panose="020B0604020202020204" pitchFamily="34" charset="0"/>
              <a:cs typeface="Arial" panose="020B0604020202020204" pitchFamily="34" charset="0"/>
            </a:endParaRPr>
          </a:p>
          <a:p>
            <a:pPr algn="ctr"/>
            <a:r>
              <a:rPr lang="fr-CH" sz="1400" b="1" kern="0" dirty="0" smtClean="0">
                <a:solidFill>
                  <a:prstClr val="black"/>
                </a:solidFill>
                <a:latin typeface="Arial" panose="020B0604020202020204" pitchFamily="34" charset="0"/>
                <a:cs typeface="Arial" panose="020B0604020202020204" pitchFamily="34" charset="0"/>
              </a:rPr>
              <a:t>Décembre</a:t>
            </a:r>
          </a:p>
          <a:p>
            <a:pPr algn="ctr">
              <a:spcBef>
                <a:spcPts val="900"/>
              </a:spcBef>
            </a:pPr>
            <a:r>
              <a:rPr lang="fr-CH" sz="1800" b="1" kern="0" dirty="0" smtClean="0">
                <a:solidFill>
                  <a:prstClr val="black"/>
                </a:solidFill>
                <a:latin typeface="Arial" panose="020B0604020202020204" pitchFamily="34" charset="0"/>
                <a:cs typeface="Arial" panose="020B0604020202020204" pitchFamily="34" charset="0"/>
              </a:rPr>
              <a:t>2016</a:t>
            </a:r>
            <a:endParaRPr lang="fr-CH" sz="1800" b="1" dirty="0">
              <a:solidFill>
                <a:prstClr val="black"/>
              </a:solidFill>
            </a:endParaRPr>
          </a:p>
        </p:txBody>
      </p:sp>
      <p:sp>
        <p:nvSpPr>
          <p:cNvPr id="72" name="Parentesi graffa aperta 71"/>
          <p:cNvSpPr/>
          <p:nvPr/>
        </p:nvSpPr>
        <p:spPr bwMode="auto">
          <a:xfrm rot="16200000">
            <a:off x="3343055" y="2971165"/>
            <a:ext cx="1106191" cy="1728000"/>
          </a:xfrm>
          <a:prstGeom prst="leftBrace">
            <a:avLst>
              <a:gd name="adj1" fmla="val 17902"/>
              <a:gd name="adj2" fmla="val 75736"/>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dirty="0" smtClean="0">
              <a:solidFill>
                <a:prstClr val="black"/>
              </a:solidFill>
            </a:endParaRPr>
          </a:p>
        </p:txBody>
      </p:sp>
      <p:sp>
        <p:nvSpPr>
          <p:cNvPr id="44" name="CasellaDiTesto 43"/>
          <p:cNvSpPr txBox="1"/>
          <p:nvPr/>
        </p:nvSpPr>
        <p:spPr>
          <a:xfrm>
            <a:off x="2930532" y="3305025"/>
            <a:ext cx="1952779" cy="523220"/>
          </a:xfrm>
          <a:prstGeom prst="rect">
            <a:avLst/>
          </a:prstGeom>
          <a:noFill/>
        </p:spPr>
        <p:txBody>
          <a:bodyPr wrap="square" rtlCol="0">
            <a:spAutoFit/>
          </a:bodyPr>
          <a:lstStyle/>
          <a:p>
            <a:pPr algn="ctr">
              <a:spcBef>
                <a:spcPts val="1200"/>
              </a:spcBef>
            </a:pPr>
            <a:r>
              <a:rPr lang="fr-CH" sz="1400" b="1" kern="0" dirty="0" smtClean="0">
                <a:solidFill>
                  <a:prstClr val="white"/>
                </a:solidFill>
                <a:latin typeface="Arial" panose="020B0604020202020204" pitchFamily="34" charset="0"/>
                <a:cs typeface="Arial" panose="020B0604020202020204" pitchFamily="34" charset="0"/>
              </a:rPr>
              <a:t>Elimination des divergences</a:t>
            </a:r>
          </a:p>
        </p:txBody>
      </p:sp>
      <p:sp>
        <p:nvSpPr>
          <p:cNvPr id="3" name="Ellipse 2"/>
          <p:cNvSpPr/>
          <p:nvPr/>
        </p:nvSpPr>
        <p:spPr bwMode="auto">
          <a:xfrm>
            <a:off x="1641414" y="3137490"/>
            <a:ext cx="627751" cy="63417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sp>
        <p:nvSpPr>
          <p:cNvPr id="4" name="ZoneTexte 3"/>
          <p:cNvSpPr txBox="1"/>
          <p:nvPr/>
        </p:nvSpPr>
        <p:spPr>
          <a:xfrm>
            <a:off x="1614601" y="3282069"/>
            <a:ext cx="697441" cy="461665"/>
          </a:xfrm>
          <a:prstGeom prst="rect">
            <a:avLst/>
          </a:prstGeom>
          <a:noFill/>
        </p:spPr>
        <p:txBody>
          <a:bodyPr wrap="square" rtlCol="0">
            <a:spAutoFit/>
          </a:bodyPr>
          <a:lstStyle/>
          <a:p>
            <a:pPr algn="ctr"/>
            <a:r>
              <a:rPr lang="fr-CH" sz="1200" b="1" dirty="0" smtClean="0">
                <a:solidFill>
                  <a:schemeClr val="bg1"/>
                </a:solidFill>
                <a:latin typeface="+mj-lt"/>
              </a:rPr>
              <a:t>CSSS-N</a:t>
            </a:r>
            <a:endParaRPr lang="fr-CH" sz="1200" b="1" dirty="0">
              <a:solidFill>
                <a:schemeClr val="bg1"/>
              </a:solidFill>
              <a:latin typeface="+mj-lt"/>
            </a:endParaRPr>
          </a:p>
        </p:txBody>
      </p:sp>
      <p:sp>
        <p:nvSpPr>
          <p:cNvPr id="37" name="Ellipse 36"/>
          <p:cNvSpPr/>
          <p:nvPr/>
        </p:nvSpPr>
        <p:spPr bwMode="auto">
          <a:xfrm>
            <a:off x="469442" y="3137490"/>
            <a:ext cx="627751" cy="63417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sp>
        <p:nvSpPr>
          <p:cNvPr id="40" name="ZoneTexte 3"/>
          <p:cNvSpPr txBox="1"/>
          <p:nvPr/>
        </p:nvSpPr>
        <p:spPr>
          <a:xfrm>
            <a:off x="449462" y="3282069"/>
            <a:ext cx="670493" cy="461665"/>
          </a:xfrm>
          <a:prstGeom prst="rect">
            <a:avLst/>
          </a:prstGeom>
          <a:noFill/>
        </p:spPr>
        <p:txBody>
          <a:bodyPr wrap="square" rtlCol="0">
            <a:spAutoFit/>
          </a:bodyPr>
          <a:lstStyle/>
          <a:p>
            <a:pPr algn="ctr"/>
            <a:r>
              <a:rPr lang="fr-CH" sz="1200" b="1" dirty="0" smtClean="0">
                <a:solidFill>
                  <a:schemeClr val="bg1"/>
                </a:solidFill>
                <a:latin typeface="+mj-lt"/>
              </a:rPr>
              <a:t>CSSS-E</a:t>
            </a:r>
            <a:endParaRPr lang="en-US" sz="1200" b="1" dirty="0">
              <a:solidFill>
                <a:schemeClr val="bg1"/>
              </a:solidFill>
              <a:latin typeface="+mj-lt"/>
            </a:endParaRPr>
          </a:p>
        </p:txBody>
      </p:sp>
      <p:sp>
        <p:nvSpPr>
          <p:cNvPr id="41" name="CasellaDiTesto 4"/>
          <p:cNvSpPr txBox="1">
            <a:spLocks noChangeAspect="1"/>
          </p:cNvSpPr>
          <p:nvPr/>
        </p:nvSpPr>
        <p:spPr>
          <a:xfrm>
            <a:off x="5108764" y="1426967"/>
            <a:ext cx="1738530" cy="523220"/>
          </a:xfrm>
          <a:prstGeom prst="homePlate">
            <a:avLst/>
          </a:prstGeom>
          <a:solidFill>
            <a:srgbClr val="FFC000"/>
          </a:solidFill>
        </p:spPr>
        <p:txBody>
          <a:bodyPr wrap="square" rtlCol="0" anchor="ctr" anchorCtr="0">
            <a:spAutoFit/>
          </a:bodyPr>
          <a:lstStyle/>
          <a:p>
            <a:pPr algn="ctr">
              <a:spcBef>
                <a:spcPts val="600"/>
              </a:spcBef>
              <a:spcAft>
                <a:spcPts val="600"/>
              </a:spcAft>
            </a:pPr>
            <a:r>
              <a:rPr lang="fr-CH" sz="1400" b="1" dirty="0" smtClean="0">
                <a:latin typeface="Arial" pitchFamily="34" charset="0"/>
                <a:cs typeface="Arial" pitchFamily="34" charset="0"/>
              </a:rPr>
              <a:t>Campagne de votations</a:t>
            </a:r>
            <a:endParaRPr lang="fr-CH" sz="1400" b="1" dirty="0">
              <a:latin typeface="Arial" pitchFamily="34" charset="0"/>
              <a:cs typeface="Arial" pitchFamily="34" charset="0"/>
            </a:endParaRPr>
          </a:p>
        </p:txBody>
      </p:sp>
    </p:spTree>
    <p:extLst>
      <p:ext uri="{BB962C8B-B14F-4D97-AF65-F5344CB8AC3E}">
        <p14:creationId xmlns:p14="http://schemas.microsoft.com/office/powerpoint/2010/main" val="26965984"/>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dirty="0" smtClean="0"/>
              <a:t>Sans contre-mesures, les réserves </a:t>
            </a:r>
            <a:br>
              <a:rPr lang="fr-CH" dirty="0" smtClean="0"/>
            </a:br>
            <a:r>
              <a:rPr lang="fr-CH" dirty="0" smtClean="0"/>
              <a:t>de l’AVS seront épuisées après 2030</a:t>
            </a:r>
            <a:endParaRPr lang="fr-CH" dirty="0"/>
          </a:p>
        </p:txBody>
      </p:sp>
      <p:sp>
        <p:nvSpPr>
          <p:cNvPr id="9" name="Textfeld 8"/>
          <p:cNvSpPr txBox="1"/>
          <p:nvPr/>
        </p:nvSpPr>
        <p:spPr>
          <a:xfrm>
            <a:off x="1296000" y="5651140"/>
            <a:ext cx="7488000" cy="461665"/>
          </a:xfrm>
          <a:prstGeom prst="rect">
            <a:avLst/>
          </a:prstGeom>
          <a:noFill/>
        </p:spPr>
        <p:txBody>
          <a:bodyPr wrap="square" lIns="0" rIns="0" rtlCol="0">
            <a:spAutoFit/>
          </a:bodyPr>
          <a:lstStyle/>
          <a:p>
            <a:r>
              <a:rPr lang="fr-CH" sz="1200" dirty="0" smtClean="0">
                <a:latin typeface="Arial" pitchFamily="34" charset="0"/>
                <a:cs typeface="Arial" pitchFamily="34" charset="0"/>
              </a:rPr>
              <a:t>Base : Perspectives financières de l’AVS, selon le scénario de financement de l’OFAS</a:t>
            </a:r>
            <a:r>
              <a:rPr lang="fr-CH" sz="1200" dirty="0" smtClean="0">
                <a:latin typeface="Arial" pitchFamily="34" charset="0"/>
                <a:cs typeface="Arial" pitchFamily="34" charset="0"/>
                <a:hlinkClick r:id="rId3" action="ppaction://hlinksldjump"/>
              </a:rPr>
              <a:t> </a:t>
            </a:r>
            <a:r>
              <a:rPr lang="fr-CH" sz="1200" dirty="0" smtClean="0">
                <a:latin typeface="Arial" pitchFamily="34" charset="0"/>
                <a:cs typeface="Arial" pitchFamily="34" charset="0"/>
              </a:rPr>
              <a:t>fondé sur le scénario démographique </a:t>
            </a:r>
            <a:r>
              <a:rPr lang="fr-CH" sz="1200" dirty="0">
                <a:latin typeface="Arial" pitchFamily="34" charset="0"/>
                <a:cs typeface="Arial" pitchFamily="34" charset="0"/>
              </a:rPr>
              <a:t>A-00-2015 </a:t>
            </a:r>
            <a:r>
              <a:rPr lang="fr-CH" sz="1200" dirty="0" smtClean="0">
                <a:latin typeface="Arial" pitchFamily="34" charset="0"/>
                <a:cs typeface="Arial" pitchFamily="34" charset="0"/>
              </a:rPr>
              <a:t>de l’Office fédéral de la statistique</a:t>
            </a:r>
            <a:endParaRPr lang="fr-CH" sz="1200" dirty="0">
              <a:latin typeface="Arial" pitchFamily="34" charset="0"/>
              <a:cs typeface="Arial" pitchFamily="34" charset="0"/>
            </a:endParaRPr>
          </a:p>
        </p:txBody>
      </p:sp>
      <p:graphicFrame>
        <p:nvGraphicFramePr>
          <p:cNvPr id="6" name="Diagramm 3"/>
          <p:cNvGraphicFramePr>
            <a:graphicFrameLocks/>
          </p:cNvGraphicFramePr>
          <p:nvPr>
            <p:extLst>
              <p:ext uri="{D42A27DB-BD31-4B8C-83A1-F6EECF244321}">
                <p14:modId xmlns:p14="http://schemas.microsoft.com/office/powerpoint/2010/main" val="3814632284"/>
              </p:ext>
            </p:extLst>
          </p:nvPr>
        </p:nvGraphicFramePr>
        <p:xfrm>
          <a:off x="1296000" y="1314063"/>
          <a:ext cx="7270484" cy="42204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noAutofit/>
          </a:bodyPr>
          <a:lstStyle/>
          <a:p>
            <a:r>
              <a:rPr lang="fr-CH" dirty="0" smtClean="0"/>
              <a:t>Accroissement du besoin de financement de l’AVS entre 2020 et 2030</a:t>
            </a:r>
          </a:p>
        </p:txBody>
      </p:sp>
      <p:sp>
        <p:nvSpPr>
          <p:cNvPr id="3" name="Inhaltsplatzhalter 2"/>
          <p:cNvSpPr>
            <a:spLocks noGrp="1"/>
          </p:cNvSpPr>
          <p:nvPr>
            <p:ph sz="quarter" idx="10"/>
          </p:nvPr>
        </p:nvSpPr>
        <p:spPr/>
        <p:txBody>
          <a:bodyPr/>
          <a:lstStyle/>
          <a:p>
            <a:endParaRPr lang="fr-CH" noProof="0" smtClean="0"/>
          </a:p>
          <a:p>
            <a:endParaRPr lang="fr-CH" noProof="0" smtClean="0"/>
          </a:p>
          <a:p>
            <a:endParaRPr lang="fr-CH" noProof="0" smtClean="0"/>
          </a:p>
          <a:p>
            <a:endParaRPr lang="fr-CH" noProof="0" smtClean="0"/>
          </a:p>
          <a:p>
            <a:endParaRPr lang="fr-CH" noProof="0" smtClean="0"/>
          </a:p>
        </p:txBody>
      </p:sp>
      <p:graphicFrame>
        <p:nvGraphicFramePr>
          <p:cNvPr id="6" name="Tabelle 5"/>
          <p:cNvGraphicFramePr>
            <a:graphicFrameLocks noGrp="1"/>
          </p:cNvGraphicFramePr>
          <p:nvPr>
            <p:extLst>
              <p:ext uri="{D42A27DB-BD31-4B8C-83A1-F6EECF244321}">
                <p14:modId xmlns:p14="http://schemas.microsoft.com/office/powerpoint/2010/main" val="1597615489"/>
              </p:ext>
            </p:extLst>
          </p:nvPr>
        </p:nvGraphicFramePr>
        <p:xfrm>
          <a:off x="1268362" y="1494503"/>
          <a:ext cx="6966214" cy="3780388"/>
        </p:xfrm>
        <a:graphic>
          <a:graphicData uri="http://schemas.openxmlformats.org/drawingml/2006/table">
            <a:tbl>
              <a:tblPr firstRow="1" bandRow="1">
                <a:effectLst>
                  <a:outerShdw blurRad="50800" dist="50800" dir="2700000" algn="tl" rotWithShape="0">
                    <a:prstClr val="black">
                      <a:alpha val="40000"/>
                    </a:prstClr>
                  </a:outerShdw>
                </a:effectLst>
                <a:tableStyleId>{5C22544A-7EE6-4342-B048-85BDC9FD1C3A}</a:tableStyleId>
              </a:tblPr>
              <a:tblGrid>
                <a:gridCol w="3244722"/>
                <a:gridCol w="1860746"/>
                <a:gridCol w="1860746"/>
              </a:tblGrid>
              <a:tr h="945097">
                <a:tc>
                  <a:txBody>
                    <a:bodyPr/>
                    <a:lstStyle/>
                    <a:p>
                      <a:pPr algn="l"/>
                      <a:endParaRPr lang="de-CH" sz="2000" b="0" kern="1200" noProof="0" dirty="0" smtClean="0">
                        <a:solidFill>
                          <a:schemeClr val="bg1"/>
                        </a:solidFill>
                        <a:latin typeface="Arial" pitchFamily="34" charset="0"/>
                        <a:ea typeface="+mn-ea"/>
                        <a:cs typeface="Arial" pitchFamily="34" charset="0"/>
                      </a:endParaRPr>
                    </a:p>
                  </a:txBody>
                  <a:tcPr marL="180000" marR="180000" marT="46800" marB="46800" anchor="ctr"/>
                </a:tc>
                <a:tc>
                  <a:txBody>
                    <a:bodyPr/>
                    <a:lstStyle/>
                    <a:p>
                      <a:pPr algn="ctr"/>
                      <a:r>
                        <a:rPr lang="de-CH" sz="2000" b="1" dirty="0" smtClean="0">
                          <a:solidFill>
                            <a:schemeClr val="bg1"/>
                          </a:solidFill>
                          <a:latin typeface="Arial" pitchFamily="34" charset="0"/>
                          <a:cs typeface="Arial" pitchFamily="34" charset="0"/>
                        </a:rPr>
                        <a:t>2020</a:t>
                      </a:r>
                      <a:endParaRPr lang="de-CH" sz="2000" b="1" dirty="0">
                        <a:solidFill>
                          <a:schemeClr val="bg1"/>
                        </a:solidFill>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bg1"/>
                          </a:solidFill>
                          <a:latin typeface="Arial" pitchFamily="34" charset="0"/>
                          <a:cs typeface="Arial" pitchFamily="34" charset="0"/>
                        </a:rPr>
                        <a:t>2030</a:t>
                      </a:r>
                      <a:endParaRPr lang="de-CH" sz="2000" b="1" dirty="0">
                        <a:solidFill>
                          <a:schemeClr val="bg1"/>
                        </a:solidFill>
                        <a:latin typeface="Arial" pitchFamily="34" charset="0"/>
                        <a:cs typeface="Arial" pitchFamily="34" charset="0"/>
                      </a:endParaRPr>
                    </a:p>
                  </a:txBody>
                  <a:tcPr marL="180000" marR="180000" marT="46800" marB="46800" anchor="ctr"/>
                </a:tc>
              </a:tr>
              <a:tr h="945097">
                <a:tc>
                  <a:txBody>
                    <a:bodyPr/>
                    <a:lstStyle/>
                    <a:p>
                      <a:pPr algn="l"/>
                      <a:r>
                        <a:rPr lang="fr-CH" sz="2000" b="0" kern="1200" noProof="0" dirty="0" smtClean="0">
                          <a:latin typeface="Arial" pitchFamily="34" charset="0"/>
                          <a:cs typeface="Arial" pitchFamily="34" charset="0"/>
                        </a:rPr>
                        <a:t>En milliards de francs</a:t>
                      </a:r>
                      <a:endParaRPr lang="fr-CH" sz="2000" b="0" kern="1200" noProof="0" dirty="0" smtClean="0">
                        <a:solidFill>
                          <a:srgbClr val="000000"/>
                        </a:solidFill>
                        <a:latin typeface="Arial" pitchFamily="34" charset="0"/>
                        <a:ea typeface="+mn-ea"/>
                        <a:cs typeface="Arial" pitchFamily="34" charset="0"/>
                      </a:endParaRPr>
                    </a:p>
                  </a:txBody>
                  <a:tcPr marL="180000" marR="180000" marT="46800" marB="46800" anchor="ctr"/>
                </a:tc>
                <a:tc>
                  <a:txBody>
                    <a:bodyPr/>
                    <a:lstStyle/>
                    <a:p>
                      <a:pPr algn="ctr"/>
                      <a:r>
                        <a:rPr lang="de-CH" sz="2000" b="1" dirty="0" smtClean="0">
                          <a:solidFill>
                            <a:schemeClr val="tx1"/>
                          </a:solidFill>
                          <a:latin typeface="Arial" pitchFamily="34" charset="0"/>
                          <a:cs typeface="Arial" pitchFamily="34" charset="0"/>
                        </a:rPr>
                        <a:t>0,8</a:t>
                      </a:r>
                      <a:endParaRPr lang="de-CH" sz="2000" b="1" dirty="0">
                        <a:solidFill>
                          <a:schemeClr val="tx1"/>
                        </a:solidFill>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accent2">
                              <a:lumMod val="75000"/>
                            </a:schemeClr>
                          </a:solidFill>
                          <a:latin typeface="Arial" pitchFamily="34" charset="0"/>
                          <a:cs typeface="Arial" pitchFamily="34" charset="0"/>
                        </a:rPr>
                        <a:t>7,5</a:t>
                      </a:r>
                      <a:endParaRPr lang="de-CH" sz="2000" b="1" dirty="0">
                        <a:solidFill>
                          <a:schemeClr val="accent2">
                            <a:lumMod val="75000"/>
                          </a:schemeClr>
                        </a:solidFill>
                        <a:latin typeface="Arial" pitchFamily="34" charset="0"/>
                        <a:cs typeface="Arial" pitchFamily="34" charset="0"/>
                      </a:endParaRPr>
                    </a:p>
                  </a:txBody>
                  <a:tcPr marL="180000" marR="180000" marT="46800" marB="46800" anchor="ctr"/>
                </a:tc>
              </a:tr>
              <a:tr h="945097">
                <a:tc>
                  <a:txBody>
                    <a:bodyPr/>
                    <a:lstStyle/>
                    <a:p>
                      <a:pPr algn="l"/>
                      <a:r>
                        <a:rPr lang="fr-CH" sz="2000" b="0" kern="1200" noProof="0" dirty="0" smtClean="0">
                          <a:latin typeface="Arial" pitchFamily="34" charset="0"/>
                          <a:cs typeface="Arial" pitchFamily="34" charset="0"/>
                        </a:rPr>
                        <a:t>En points de TVA</a:t>
                      </a:r>
                      <a:endParaRPr lang="fr-CH" sz="2000" b="0" noProof="0" dirty="0">
                        <a:latin typeface="Arial" pitchFamily="34" charset="0"/>
                        <a:cs typeface="Arial" pitchFamily="34" charset="0"/>
                      </a:endParaRPr>
                    </a:p>
                  </a:txBody>
                  <a:tcPr marL="180000" marR="180000" marT="46800" marB="46800" anchor="ctr"/>
                </a:tc>
                <a:tc>
                  <a:txBody>
                    <a:bodyPr/>
                    <a:lstStyle/>
                    <a:p>
                      <a:pPr marL="0" marR="0" indent="0" algn="ctr" defTabSz="816219" rtl="0" eaLnBrk="1" fontAlgn="auto" latinLnBrk="0" hangingPunct="1">
                        <a:lnSpc>
                          <a:spcPct val="100000"/>
                        </a:lnSpc>
                        <a:spcBef>
                          <a:spcPts val="0"/>
                        </a:spcBef>
                        <a:spcAft>
                          <a:spcPts val="0"/>
                        </a:spcAft>
                        <a:buClrTx/>
                        <a:buSzTx/>
                        <a:buFontTx/>
                        <a:buNone/>
                        <a:tabLst/>
                        <a:defRPr/>
                      </a:pPr>
                      <a:r>
                        <a:rPr lang="de-CH" sz="2000" b="1" dirty="0" smtClean="0">
                          <a:solidFill>
                            <a:schemeClr val="tx1"/>
                          </a:solidFill>
                          <a:latin typeface="Arial" pitchFamily="34" charset="0"/>
                          <a:cs typeface="Arial" pitchFamily="34" charset="0"/>
                        </a:rPr>
                        <a:t>0,3</a:t>
                      </a:r>
                      <a:endParaRPr lang="de-CH" sz="2000" b="1" dirty="0">
                        <a:solidFill>
                          <a:schemeClr val="tx1"/>
                        </a:solidFill>
                        <a:latin typeface="Arial" pitchFamily="34" charset="0"/>
                        <a:cs typeface="Arial" pitchFamily="34" charset="0"/>
                      </a:endParaRPr>
                    </a:p>
                  </a:txBody>
                  <a:tcPr marL="180000" marR="180000" marT="46800" marB="46800" anchor="ctr"/>
                </a:tc>
                <a:tc>
                  <a:txBody>
                    <a:bodyPr/>
                    <a:lstStyle/>
                    <a:p>
                      <a:pPr marL="0" marR="0" indent="0" algn="ctr" defTabSz="816219" rtl="0" eaLnBrk="1" fontAlgn="auto" latinLnBrk="0" hangingPunct="1">
                        <a:lnSpc>
                          <a:spcPct val="100000"/>
                        </a:lnSpc>
                        <a:spcBef>
                          <a:spcPts val="0"/>
                        </a:spcBef>
                        <a:spcAft>
                          <a:spcPts val="0"/>
                        </a:spcAft>
                        <a:buClrTx/>
                        <a:buSzTx/>
                        <a:buFontTx/>
                        <a:buNone/>
                        <a:tabLst/>
                        <a:defRPr/>
                      </a:pPr>
                      <a:r>
                        <a:rPr lang="de-CH" sz="2000" b="1" baseline="0" dirty="0" smtClean="0">
                          <a:solidFill>
                            <a:schemeClr val="accent2">
                              <a:lumMod val="75000"/>
                            </a:schemeClr>
                          </a:solidFill>
                          <a:latin typeface="Arial" pitchFamily="34" charset="0"/>
                          <a:cs typeface="Arial" pitchFamily="34" charset="0"/>
                        </a:rPr>
                        <a:t>2,1</a:t>
                      </a:r>
                      <a:endParaRPr lang="de-CH" sz="2000" b="1" dirty="0">
                        <a:solidFill>
                          <a:schemeClr val="accent2">
                            <a:lumMod val="75000"/>
                          </a:schemeClr>
                        </a:solidFill>
                        <a:latin typeface="Arial" pitchFamily="34" charset="0"/>
                        <a:cs typeface="Arial" pitchFamily="34" charset="0"/>
                      </a:endParaRPr>
                    </a:p>
                  </a:txBody>
                  <a:tcPr marL="180000" marR="180000" marT="46800" marB="46800" anchor="ctr"/>
                </a:tc>
              </a:tr>
              <a:tr h="945097">
                <a:tc>
                  <a:txBody>
                    <a:bodyPr/>
                    <a:lstStyle/>
                    <a:p>
                      <a:pPr algn="l"/>
                      <a:r>
                        <a:rPr lang="fr-CH" sz="2000" b="0" noProof="0" dirty="0" smtClean="0">
                          <a:latin typeface="Arial" pitchFamily="34" charset="0"/>
                          <a:cs typeface="Arial" pitchFamily="34" charset="0"/>
                        </a:rPr>
                        <a:t>En pourcentage sur les salaires</a:t>
                      </a:r>
                      <a:endParaRPr lang="fr-CH" sz="2000" b="0" noProof="0" dirty="0">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tx1"/>
                          </a:solidFill>
                          <a:latin typeface="Arial" pitchFamily="34" charset="0"/>
                          <a:cs typeface="Arial" pitchFamily="34" charset="0"/>
                        </a:rPr>
                        <a:t>0,2</a:t>
                      </a:r>
                      <a:endParaRPr lang="de-CH" sz="2000" b="1" dirty="0">
                        <a:solidFill>
                          <a:schemeClr val="tx1"/>
                        </a:solidFill>
                        <a:latin typeface="Arial" pitchFamily="34" charset="0"/>
                        <a:cs typeface="Arial" pitchFamily="34" charset="0"/>
                      </a:endParaRPr>
                    </a:p>
                  </a:txBody>
                  <a:tcPr marL="180000" marR="180000" marT="46800" marB="46800" anchor="ctr"/>
                </a:tc>
                <a:tc>
                  <a:txBody>
                    <a:bodyPr/>
                    <a:lstStyle/>
                    <a:p>
                      <a:pPr algn="ctr"/>
                      <a:r>
                        <a:rPr lang="de-CH" sz="2000" b="1" dirty="0" smtClean="0">
                          <a:solidFill>
                            <a:schemeClr val="accent2">
                              <a:lumMod val="75000"/>
                            </a:schemeClr>
                          </a:solidFill>
                          <a:latin typeface="Arial" pitchFamily="34" charset="0"/>
                          <a:cs typeface="Arial" pitchFamily="34" charset="0"/>
                        </a:rPr>
                        <a:t>1,6</a:t>
                      </a:r>
                      <a:endParaRPr lang="de-CH" sz="2000" b="1" dirty="0">
                        <a:solidFill>
                          <a:schemeClr val="accent2">
                            <a:lumMod val="75000"/>
                          </a:schemeClr>
                        </a:solidFill>
                        <a:latin typeface="Arial" pitchFamily="34" charset="0"/>
                        <a:cs typeface="Arial" pitchFamily="34" charset="0"/>
                      </a:endParaRPr>
                    </a:p>
                  </a:txBody>
                  <a:tcPr marL="180000" marR="180000" marT="46800" marB="46800" anchor="ctr"/>
                </a:tc>
              </a:tr>
            </a:tbl>
          </a:graphicData>
        </a:graphic>
      </p:graphicFrame>
      <p:sp>
        <p:nvSpPr>
          <p:cNvPr id="5" name="Textfeld 4"/>
          <p:cNvSpPr txBox="1"/>
          <p:nvPr/>
        </p:nvSpPr>
        <p:spPr>
          <a:xfrm>
            <a:off x="1296000" y="5524019"/>
            <a:ext cx="7488000" cy="461665"/>
          </a:xfrm>
          <a:prstGeom prst="rect">
            <a:avLst/>
          </a:prstGeom>
          <a:noFill/>
        </p:spPr>
        <p:txBody>
          <a:bodyPr wrap="square" lIns="0" rIns="0" rtlCol="0">
            <a:spAutoFit/>
          </a:bodyPr>
          <a:lstStyle/>
          <a:p>
            <a:r>
              <a:rPr lang="fr-CH" sz="1200" dirty="0" smtClean="0">
                <a:latin typeface="Arial" pitchFamily="34" charset="0"/>
                <a:cs typeface="Arial" pitchFamily="34" charset="0"/>
              </a:rPr>
              <a:t>Base: Perspectives </a:t>
            </a:r>
            <a:r>
              <a:rPr lang="fr-CH" sz="1200" dirty="0">
                <a:latin typeface="Arial" pitchFamily="34" charset="0"/>
                <a:cs typeface="Arial" pitchFamily="34" charset="0"/>
              </a:rPr>
              <a:t>financières de l’AVS, selon le scénario de financement de l’OFAS fondé sur le scénario démographique A-00-2015 de l’Office fédéral de la statistique</a:t>
            </a: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custDataLst>
              <p:tags r:id="rId1"/>
            </p:custDataLst>
          </p:nvPr>
        </p:nvSpPr>
        <p:spPr/>
        <p:txBody>
          <a:bodyPr/>
          <a:lstStyle/>
          <a:p>
            <a:r>
              <a:rPr lang="fr-CH" dirty="0" smtClean="0"/>
              <a:t>Prévoyance professionnelle :</a:t>
            </a:r>
            <a:br>
              <a:rPr lang="fr-CH" dirty="0" smtClean="0"/>
            </a:br>
            <a:r>
              <a:rPr lang="fr-CH" dirty="0" smtClean="0"/>
              <a:t>le 3</a:t>
            </a:r>
            <a:r>
              <a:rPr lang="fr-CH" baseline="30000" dirty="0" smtClean="0"/>
              <a:t>e</a:t>
            </a:r>
            <a:r>
              <a:rPr lang="fr-CH" dirty="0" smtClean="0"/>
              <a:t> cotisant s’affaiblit </a:t>
            </a:r>
            <a:endParaRPr lang="de-CH" dirty="0" smtClean="0"/>
          </a:p>
        </p:txBody>
      </p:sp>
      <p:pic>
        <p:nvPicPr>
          <p:cNvPr id="2" name="Image 1"/>
          <p:cNvPicPr>
            <a:picLocks noChangeAspect="1"/>
          </p:cNvPicPr>
          <p:nvPr/>
        </p:nvPicPr>
        <p:blipFill>
          <a:blip r:embed="rId4"/>
          <a:stretch>
            <a:fillRect/>
          </a:stretch>
        </p:blipFill>
        <p:spPr>
          <a:xfrm>
            <a:off x="801615" y="1314063"/>
            <a:ext cx="7498730" cy="4688230"/>
          </a:xfrm>
          <a:prstGeom prst="rect">
            <a:avLst/>
          </a:prstGeom>
        </p:spPr>
      </p:pic>
    </p:spTree>
    <p:extLst>
      <p:ext uri="{BB962C8B-B14F-4D97-AF65-F5344CB8AC3E}">
        <p14:creationId xmlns:p14="http://schemas.microsoft.com/office/powerpoint/2010/main" val="546681172"/>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CH" dirty="0" smtClean="0"/>
              <a:t>Les précédentes tentatives de solution ont toutes échoué</a:t>
            </a:r>
            <a:endParaRPr lang="de-CH" dirty="0"/>
          </a:p>
        </p:txBody>
      </p:sp>
      <p:sp>
        <p:nvSpPr>
          <p:cNvPr id="3" name="Inhaltsplatzhalter 2"/>
          <p:cNvSpPr>
            <a:spLocks noGrp="1"/>
          </p:cNvSpPr>
          <p:nvPr>
            <p:ph sz="quarter" idx="10"/>
            <p:custDataLst>
              <p:tags r:id="rId2"/>
            </p:custDataLst>
          </p:nvPr>
        </p:nvSpPr>
        <p:spPr>
          <a:xfrm>
            <a:off x="1295400" y="1584000"/>
            <a:ext cx="7543800" cy="4320000"/>
          </a:xfrm>
        </p:spPr>
        <p:txBody>
          <a:bodyPr>
            <a:normAutofit/>
          </a:bodyPr>
          <a:lstStyle/>
          <a:p>
            <a:r>
              <a:rPr lang="fr-CH" dirty="0" smtClean="0"/>
              <a:t>11</a:t>
            </a:r>
            <a:r>
              <a:rPr lang="fr-CH" baseline="30000" dirty="0" smtClean="0"/>
              <a:t>e</a:t>
            </a:r>
            <a:r>
              <a:rPr lang="fr-CH" dirty="0" smtClean="0"/>
              <a:t> révision de l’AVS</a:t>
            </a:r>
          </a:p>
          <a:p>
            <a:pPr lvl="1"/>
            <a:r>
              <a:rPr lang="fr-CH" dirty="0" smtClean="0"/>
              <a:t>refusée par 67,9 % des voix lors de </a:t>
            </a:r>
            <a:r>
              <a:rPr lang="fr-FR" dirty="0" smtClean="0"/>
              <a:t>la votation populaire du</a:t>
            </a:r>
            <a:br>
              <a:rPr lang="fr-FR" dirty="0" smtClean="0"/>
            </a:br>
            <a:r>
              <a:rPr lang="fr-FR" dirty="0" smtClean="0"/>
              <a:t>16 mai 2004</a:t>
            </a:r>
            <a:endParaRPr lang="de-CH" dirty="0" smtClean="0"/>
          </a:p>
          <a:p>
            <a:r>
              <a:rPr lang="fr-CH" dirty="0"/>
              <a:t>Relèvement de la TVA d’un point en faveur de l’AVS et de </a:t>
            </a:r>
            <a:r>
              <a:rPr lang="fr-CH" dirty="0" smtClean="0"/>
              <a:t>l’AI</a:t>
            </a:r>
            <a:endParaRPr lang="de-CH" dirty="0" smtClean="0"/>
          </a:p>
          <a:p>
            <a:pPr lvl="1"/>
            <a:r>
              <a:rPr lang="fr-CH" dirty="0" smtClean="0"/>
              <a:t>refusé par 68,6 % des voix lors de la votation populaire du</a:t>
            </a:r>
            <a:br>
              <a:rPr lang="fr-CH" dirty="0" smtClean="0"/>
            </a:br>
            <a:r>
              <a:rPr lang="fr-CH" dirty="0" smtClean="0"/>
              <a:t>16 mai 2004</a:t>
            </a:r>
            <a:endParaRPr lang="de-CH" dirty="0" smtClean="0"/>
          </a:p>
          <a:p>
            <a:r>
              <a:rPr lang="fr-CH" dirty="0" smtClean="0"/>
              <a:t>11</a:t>
            </a:r>
            <a:r>
              <a:rPr lang="fr-CH" baseline="30000" dirty="0" smtClean="0"/>
              <a:t>e</a:t>
            </a:r>
            <a:r>
              <a:rPr lang="fr-CH" dirty="0" smtClean="0"/>
              <a:t> révision </a:t>
            </a:r>
            <a:r>
              <a:rPr lang="fr-FR" dirty="0" smtClean="0"/>
              <a:t>de l’AVS (nouvelle version</a:t>
            </a:r>
            <a:r>
              <a:rPr lang="de-CH" dirty="0" smtClean="0"/>
              <a:t>)</a:t>
            </a:r>
          </a:p>
          <a:p>
            <a:pPr lvl="1"/>
            <a:r>
              <a:rPr lang="fr-CH" spc="-10" dirty="0" smtClean="0"/>
              <a:t>refusée au Conseil national le 1</a:t>
            </a:r>
            <a:r>
              <a:rPr lang="fr-CH" spc="-10" baseline="30000" dirty="0" smtClean="0"/>
              <a:t>er</a:t>
            </a:r>
            <a:r>
              <a:rPr lang="fr-CH" spc="-10" dirty="0" smtClean="0"/>
              <a:t> octobre 2010 par </a:t>
            </a:r>
            <a:r>
              <a:rPr lang="fr-CH" spc="-20" dirty="0" smtClean="0"/>
              <a:t>118 voix contre </a:t>
            </a:r>
            <a:r>
              <a:rPr lang="fr-CH" spc="-10" dirty="0" smtClean="0"/>
              <a:t>72</a:t>
            </a:r>
            <a:endParaRPr lang="de-CH" spc="-10" dirty="0" smtClean="0"/>
          </a:p>
          <a:p>
            <a:r>
              <a:rPr lang="fr-FR" dirty="0"/>
              <a:t>Adaptation du taux de conversion minimal</a:t>
            </a:r>
            <a:endParaRPr lang="de-CH" dirty="0" smtClean="0"/>
          </a:p>
          <a:p>
            <a:pPr lvl="1"/>
            <a:r>
              <a:rPr lang="fr-CH" dirty="0" smtClean="0"/>
              <a:t>refusée par 72,7 % des voix lors de la votation populaire du </a:t>
            </a:r>
            <a:br>
              <a:rPr lang="fr-CH" dirty="0" smtClean="0"/>
            </a:br>
            <a:r>
              <a:rPr lang="fr-CH" dirty="0" smtClean="0"/>
              <a:t>7 mars 2010</a:t>
            </a:r>
            <a:endParaRPr lang="de-CH" dirty="0"/>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3" cstate="print"/>
          <a:srcRect/>
          <a:stretch>
            <a:fillRect/>
          </a:stretch>
        </p:blipFill>
        <p:spPr bwMode="auto">
          <a:xfrm>
            <a:off x="5512662" y="1274853"/>
            <a:ext cx="3296439"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
        <p:nvSpPr>
          <p:cNvPr id="2" name="Titel 1"/>
          <p:cNvSpPr>
            <a:spLocks noGrp="1"/>
          </p:cNvSpPr>
          <p:nvPr>
            <p:ph type="title"/>
          </p:nvPr>
        </p:nvSpPr>
        <p:spPr/>
        <p:txBody>
          <a:bodyPr/>
          <a:lstStyle/>
          <a:p>
            <a:r>
              <a:rPr lang="fr-CH" dirty="0" smtClean="0"/>
              <a:t>La solution : Prévoyance vieillesse 2020</a:t>
            </a:r>
            <a:endParaRPr lang="fr-CH" dirty="0"/>
          </a:p>
        </p:txBody>
      </p:sp>
      <p:sp>
        <p:nvSpPr>
          <p:cNvPr id="4" name="Inhaltsplatzhalter 3"/>
          <p:cNvSpPr>
            <a:spLocks noGrp="1"/>
          </p:cNvSpPr>
          <p:nvPr>
            <p:ph sz="quarter" idx="10"/>
          </p:nvPr>
        </p:nvSpPr>
        <p:spPr/>
        <p:txBody>
          <a:bodyPr/>
          <a:lstStyle/>
          <a:p>
            <a:endParaRPr lang="de-CH" dirty="0"/>
          </a:p>
        </p:txBody>
      </p:sp>
      <p:pic>
        <p:nvPicPr>
          <p:cNvPr id="100354" name="Picture 2"/>
          <p:cNvPicPr>
            <a:picLocks noChangeAspect="1" noChangeArrowheads="1"/>
          </p:cNvPicPr>
          <p:nvPr/>
        </p:nvPicPr>
        <p:blipFill>
          <a:blip r:embed="rId4" cstate="print"/>
          <a:srcRect/>
          <a:stretch>
            <a:fillRect/>
          </a:stretch>
        </p:blipFill>
        <p:spPr bwMode="auto">
          <a:xfrm>
            <a:off x="1296000" y="1224000"/>
            <a:ext cx="3300135"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pic>
        <p:nvPicPr>
          <p:cNvPr id="100355" name="Picture 3"/>
          <p:cNvPicPr>
            <a:picLocks noChangeAspect="1" noChangeArrowheads="1"/>
          </p:cNvPicPr>
          <p:nvPr/>
        </p:nvPicPr>
        <p:blipFill>
          <a:blip r:embed="rId5" cstate="print"/>
          <a:srcRect/>
          <a:stretch>
            <a:fillRect/>
          </a:stretch>
        </p:blipFill>
        <p:spPr bwMode="auto">
          <a:xfrm>
            <a:off x="3404331" y="954000"/>
            <a:ext cx="3300135"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958566531"/>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fr-FR" dirty="0" smtClean="0"/>
              <a:t>Une nouvelle stratégie pour réussir</a:t>
            </a:r>
            <a:endParaRPr lang="de-CH" dirty="0"/>
          </a:p>
        </p:txBody>
      </p:sp>
      <p:sp>
        <p:nvSpPr>
          <p:cNvPr id="3" name="Inhaltsplatzhalter 2"/>
          <p:cNvSpPr>
            <a:spLocks noGrp="1"/>
          </p:cNvSpPr>
          <p:nvPr>
            <p:ph sz="quarter" idx="10"/>
            <p:custDataLst>
              <p:tags r:id="rId2"/>
            </p:custDataLst>
          </p:nvPr>
        </p:nvSpPr>
        <p:spPr/>
        <p:txBody>
          <a:bodyPr>
            <a:normAutofit/>
          </a:bodyPr>
          <a:lstStyle/>
          <a:p>
            <a:r>
              <a:rPr lang="fr-CH" dirty="0" smtClean="0"/>
              <a:t>Une </a:t>
            </a:r>
            <a:r>
              <a:rPr lang="fr-CH" dirty="0"/>
              <a:t>approche globale dans l’analyse et les solutions </a:t>
            </a:r>
          </a:p>
          <a:p>
            <a:pPr lvl="1"/>
            <a:r>
              <a:rPr lang="fr-CH" dirty="0"/>
              <a:t>Poser cartes sur table </a:t>
            </a:r>
          </a:p>
          <a:p>
            <a:pPr lvl="1"/>
            <a:r>
              <a:rPr lang="fr-CH" dirty="0"/>
              <a:t>Ne pas enjoliver, ne pas dramatiser </a:t>
            </a:r>
          </a:p>
          <a:p>
            <a:pPr lvl="1"/>
            <a:r>
              <a:rPr lang="fr-CH" dirty="0"/>
              <a:t>Pas de </a:t>
            </a:r>
            <a:r>
              <a:rPr lang="fr-CH" dirty="0" smtClean="0"/>
              <a:t>saucissonnage</a:t>
            </a:r>
            <a:r>
              <a:rPr lang="fr-CH" dirty="0"/>
              <a:t>, pas de </a:t>
            </a:r>
            <a:r>
              <a:rPr lang="fr-CH" dirty="0" err="1" smtClean="0"/>
              <a:t>picorage</a:t>
            </a:r>
            <a:endParaRPr lang="fr-CH" dirty="0"/>
          </a:p>
          <a:p>
            <a:r>
              <a:rPr lang="fr-CH" dirty="0" smtClean="0"/>
              <a:t>L’humain est au centre </a:t>
            </a:r>
          </a:p>
          <a:p>
            <a:pPr lvl="1"/>
            <a:r>
              <a:rPr lang="fr-CH" dirty="0" smtClean="0"/>
              <a:t>Expliquer ce que la révision apporte </a:t>
            </a:r>
          </a:p>
          <a:p>
            <a:pPr lvl="1"/>
            <a:r>
              <a:rPr lang="fr-CH" dirty="0" smtClean="0"/>
              <a:t>Maintenir le niveau des prestations </a:t>
            </a:r>
            <a:r>
              <a:rPr lang="fr-CH" dirty="0" smtClean="0">
                <a:sym typeface="Wingdings" panose="05000000000000000000" pitchFamily="2" charset="2"/>
              </a:rPr>
              <a:t> apaiser les craintes</a:t>
            </a:r>
            <a:endParaRPr lang="fr-CH" dirty="0" smtClean="0"/>
          </a:p>
          <a:p>
            <a:pPr lvl="1"/>
            <a:r>
              <a:rPr lang="fr-CH" dirty="0" smtClean="0"/>
              <a:t>Les arguments techniques ne sont pas efficaces lors de votations populaires </a:t>
            </a:r>
          </a:p>
          <a:p>
            <a:r>
              <a:rPr lang="fr-CH" dirty="0" smtClean="0"/>
              <a:t>Adapter la prévoyance à l’évolution de la société</a:t>
            </a:r>
            <a:endParaRPr lang="fr-CH" dirty="0"/>
          </a:p>
        </p:txBody>
      </p:sp>
    </p:spTree>
    <p:extLst>
      <p:ext uri="{BB962C8B-B14F-4D97-AF65-F5344CB8AC3E}">
        <p14:creationId xmlns:p14="http://schemas.microsoft.com/office/powerpoint/2010/main" val="394171278"/>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Consensus fondamental</a:t>
            </a:r>
            <a:endParaRPr lang="fr-CH" dirty="0"/>
          </a:p>
        </p:txBody>
      </p:sp>
      <p:sp>
        <p:nvSpPr>
          <p:cNvPr id="3" name="Inhaltsplatzhalter 2"/>
          <p:cNvSpPr>
            <a:spLocks noGrp="1"/>
          </p:cNvSpPr>
          <p:nvPr>
            <p:ph sz="quarter" idx="10"/>
          </p:nvPr>
        </p:nvSpPr>
        <p:spPr/>
        <p:txBody>
          <a:bodyPr>
            <a:normAutofit/>
          </a:bodyPr>
          <a:lstStyle/>
          <a:p>
            <a:r>
              <a:rPr lang="fr-CH" dirty="0" smtClean="0"/>
              <a:t>La réforme est nécessaire et urgente </a:t>
            </a:r>
          </a:p>
          <a:p>
            <a:pPr lvl="1"/>
            <a:r>
              <a:rPr lang="fr-CH" dirty="0" smtClean="0"/>
              <a:t>N’a pas été contesté lors de la consultation</a:t>
            </a:r>
            <a:br>
              <a:rPr lang="fr-CH" dirty="0" smtClean="0"/>
            </a:br>
            <a:r>
              <a:rPr lang="fr-CH" dirty="0" smtClean="0"/>
              <a:t>ce qui n’était pas le cas lors de la 11</a:t>
            </a:r>
            <a:r>
              <a:rPr lang="fr-CH" baseline="30000" dirty="0" smtClean="0"/>
              <a:t>e</a:t>
            </a:r>
            <a:r>
              <a:rPr lang="fr-CH" dirty="0" smtClean="0"/>
              <a:t> révision de l’AVS et de la baisse du taux de conversion</a:t>
            </a:r>
          </a:p>
          <a:p>
            <a:r>
              <a:rPr lang="fr-CH" dirty="0" smtClean="0"/>
              <a:t>La réforme doit être globale </a:t>
            </a:r>
          </a:p>
          <a:p>
            <a:pPr lvl="1"/>
            <a:r>
              <a:rPr lang="fr-CH" dirty="0" smtClean="0"/>
              <a:t>Paquet englobant les 1</a:t>
            </a:r>
            <a:r>
              <a:rPr lang="fr-CH" baseline="30000" dirty="0" smtClean="0"/>
              <a:t>er</a:t>
            </a:r>
            <a:r>
              <a:rPr lang="fr-CH" dirty="0" smtClean="0"/>
              <a:t> et 2</a:t>
            </a:r>
            <a:r>
              <a:rPr lang="fr-CH" baseline="30000" dirty="0" smtClean="0"/>
              <a:t>e</a:t>
            </a:r>
            <a:r>
              <a:rPr lang="fr-CH" dirty="0" smtClean="0"/>
              <a:t> piliers </a:t>
            </a:r>
          </a:p>
          <a:p>
            <a:r>
              <a:rPr lang="fr-CH" dirty="0" smtClean="0"/>
              <a:t>La réforme doit être équilibrée et capable de rassembler une majorité</a:t>
            </a:r>
          </a:p>
          <a:p>
            <a:pPr lvl="1"/>
            <a:r>
              <a:rPr lang="fr-CH" dirty="0" smtClean="0"/>
              <a:t>Ce qui est déterminant n’est pas ce que nous voulons, mais ce qu’une majorité est prête à accepter</a:t>
            </a:r>
          </a:p>
        </p:txBody>
      </p:sp>
    </p:spTree>
    <p:extLst>
      <p:ext uri="{BB962C8B-B14F-4D97-AF65-F5344CB8AC3E}">
        <p14:creationId xmlns:p14="http://schemas.microsoft.com/office/powerpoint/2010/main" val="1259580298"/>
      </p:ext>
    </p:extLst>
  </p:cSld>
  <p:clrMapOvr>
    <a:masterClrMapping/>
  </p:clrMapOvr>
  <p:transition>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asterlayout gross 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1102_PLR-VS-solidarité_Ayent_Roy_ferti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01102_PLR-VS-solidarité_Ayent_Roy_fert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1102_PLR-VS-solidarité_Ayent_Roy_fert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1102_PLR-VS-solidarité_Ayent_Roy_fert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1102_PLR-VS-solidarité_Ayent_Roy_fert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1102_PLR-VS-solidarité_Ayent_Roy_fert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1102_PLR-VS-solidarité_Ayent_Roy_fert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1102_PLR-VS-solidarité_Ayent_Roy_ferti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1102_PLR-VS-solidarité_Ayent_Roy_fert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1102_PLR-VS-solidarité_Ayent_Roy_fert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1102_PLR-VS-solidarité_Ayent_Roy_fert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1102_PLR-VS-solidarité_Ayent_Roy_fert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1102_PLR-VS-solidarité_Ayent_Roy_fert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101102_PLR-VS-solidarité_Ayent_Roy_fertig</Template>
  <TotalTime>0</TotalTime>
  <Words>1167</Words>
  <Application>Microsoft Office PowerPoint</Application>
  <PresentationFormat>Affichage à l'écran (4:3)</PresentationFormat>
  <Paragraphs>252</Paragraphs>
  <Slides>20</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Black</vt:lpstr>
      <vt:lpstr>Calibri</vt:lpstr>
      <vt:lpstr>Times</vt:lpstr>
      <vt:lpstr>Wingdings</vt:lpstr>
      <vt:lpstr>Masterlayout gross d</vt:lpstr>
      <vt:lpstr>Prévoyance vieillesse 2020   − Etat actuel</vt:lpstr>
      <vt:lpstr>Les trois principaux défis de la prévoyance vieillesse en Suisse</vt:lpstr>
      <vt:lpstr>Sans contre-mesures, les réserves  de l’AVS seront épuisées après 2030</vt:lpstr>
      <vt:lpstr>Accroissement du besoin de financement de l’AVS entre 2020 et 2030</vt:lpstr>
      <vt:lpstr>Prévoyance professionnelle : le 3e cotisant s’affaiblit </vt:lpstr>
      <vt:lpstr>Les précédentes tentatives de solution ont toutes échoué</vt:lpstr>
      <vt:lpstr>La solution : Prévoyance vieillesse 2020</vt:lpstr>
      <vt:lpstr>Une nouvelle stratégie pour réussir</vt:lpstr>
      <vt:lpstr>Consensus fondamental</vt:lpstr>
      <vt:lpstr>Principaux éléments de la réforme</vt:lpstr>
      <vt:lpstr>Harmoniser l’âge de référence, concrétiser la flexibilisation</vt:lpstr>
      <vt:lpstr>Relèvement de l’âge de référence pour les femmes dans l’AVS et la LPP</vt:lpstr>
      <vt:lpstr>Financement additionnel pour faire face à l’évolution démographique</vt:lpstr>
      <vt:lpstr>Pas d’abaissement du taux de conversion sans mesures de compensation</vt:lpstr>
      <vt:lpstr>Abaissement du taux de conversion minimal avec maintien du niveau des prestations </vt:lpstr>
      <vt:lpstr>Baisse de la déduction de coordination et adaptation des bonifications vieillesse</vt:lpstr>
      <vt:lpstr>Supplément de rente AVS et hausse du plafond, selon le CE</vt:lpstr>
      <vt:lpstr>Avec la réforme, l’AVS est assurée jusqu’en 2030</vt:lpstr>
      <vt:lpstr>La réforme est bien accueillie, selon une étude de l’Université de Zurich 1</vt:lpstr>
      <vt:lpstr>Le calendrier de la réforme implique un rythme soutenu</vt:lpstr>
    </vt:vector>
  </TitlesOfParts>
  <Company>IDZ-EDI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Rolf Camenzind</dc:creator>
  <cp:lastModifiedBy>Rudaz Jean-Francois BSV</cp:lastModifiedBy>
  <cp:revision>1277</cp:revision>
  <cp:lastPrinted>2016-04-19T10:01:41Z</cp:lastPrinted>
  <dcterms:created xsi:type="dcterms:W3CDTF">2010-11-01T15:21:50Z</dcterms:created>
  <dcterms:modified xsi:type="dcterms:W3CDTF">2016-04-20T07:14:03Z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Direktion</vt:lpwstr>
  </property>
  <property fmtid="{D5CDD505-2E9C-101B-9397-08002B2CF9AE}" pid="3" name="FSC#BSVTEMPL@102.1950:FileRespAmtstitel_F">
    <vt:lpwstr>Direction</vt:lpwstr>
  </property>
  <property fmtid="{D5CDD505-2E9C-101B-9397-08002B2CF9AE}" pid="4" name="FSC#BSVTEMPL@102.1950:FileRespAmtstitel_I">
    <vt:lpwstr>Direzione</vt:lpwstr>
  </property>
  <property fmtid="{D5CDD505-2E9C-101B-9397-08002B2CF9AE}" pid="5" name="FSC#BSVTEMPL@102.1950:FileRespAmtstitel_E">
    <vt:lpwstr>Direction</vt:lpwstr>
  </property>
  <property fmtid="{D5CDD505-2E9C-101B-9397-08002B2CF9AE}" pid="6" name="FSC#BSVTEMPL@102.1950:AssignmentName">
    <vt:lpwstr/>
  </property>
  <property fmtid="{D5CDD505-2E9C-101B-9397-08002B2CF9AE}" pid="7" name="FSC#BSVTEMPL@102.1950:BSVShortsign">
    <vt:lpwstr/>
  </property>
  <property fmtid="{D5CDD505-2E9C-101B-9397-08002B2CF9AE}" pid="8" name="FSC#BSVTEMPL@102.1950:DocumentID">
    <vt:lpwstr>296</vt:lpwstr>
  </property>
  <property fmtid="{D5CDD505-2E9C-101B-9397-08002B2CF9AE}" pid="9" name="FSC#BSVTEMPL@102.1950:Dossierref">
    <vt:lpwstr>032.0/2012/00884</vt:lpwstr>
  </property>
  <property fmtid="{D5CDD505-2E9C-101B-9397-08002B2CF9AE}" pid="10" name="FSC#BSVTEMPL@102.1950:Oursign">
    <vt:lpwstr>032.0/2012/00884 13.11.2012</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Sibylle.Muster-Kuhn@bsv.admin.ch</vt:lpwstr>
  </property>
  <property fmtid="{D5CDD505-2E9C-101B-9397-08002B2CF9AE}" pid="16" name="FSC#BSVTEMPL@102.1950:FileRespFax">
    <vt:lpwstr>+41 31 322 78 80</vt:lpwstr>
  </property>
  <property fmtid="{D5CDD505-2E9C-101B-9397-08002B2CF9AE}" pid="17" name="FSC#BSVTEMPL@102.1950:FileRespHome">
    <vt:lpwstr>Bern</vt:lpwstr>
  </property>
  <property fmtid="{D5CDD505-2E9C-101B-9397-08002B2CF9AE}" pid="18" name="FSC#BSVTEMPL@102.1950:FileRespStreet">
    <vt:lpwstr>Effingerstrasse 20</vt:lpwstr>
  </property>
  <property fmtid="{D5CDD505-2E9C-101B-9397-08002B2CF9AE}" pid="19" name="FSC#BSVTEMPL@102.1950:FileRespTel">
    <vt:lpwstr>+41 31 322 90 54</vt:lpwstr>
  </property>
  <property fmtid="{D5CDD505-2E9C-101B-9397-08002B2CF9AE}" pid="20" name="FSC#BSVTEMPL@102.1950:FileRespZipCode">
    <vt:lpwstr>3003</vt:lpwstr>
  </property>
  <property fmtid="{D5CDD505-2E9C-101B-9397-08002B2CF9AE}" pid="21" name="FSC#BSVTEMPL@102.1950:NameFileResponsible">
    <vt:lpwstr>Muster-Kuhn</vt:lpwstr>
  </property>
  <property fmtid="{D5CDD505-2E9C-101B-9397-08002B2CF9AE}" pid="22" name="FSC#BSVTEMPL@102.1950:Shortsign">
    <vt:lpwstr/>
  </property>
  <property fmtid="{D5CDD505-2E9C-101B-9397-08002B2CF9AE}" pid="23" name="FSC#BSVTEMPL@102.1950:UserFunction">
    <vt:lpwstr/>
  </property>
  <property fmtid="{D5CDD505-2E9C-101B-9397-08002B2CF9AE}" pid="24" name="FSC#BSVTEMPL@102.1950:VornameNameFileResponsible">
    <vt:lpwstr>Sibylle</vt:lpwstr>
  </property>
  <property fmtid="{D5CDD505-2E9C-101B-9397-08002B2CF9AE}" pid="25" name="FSC#BSVTEMPL@102.1950:FileResponsible">
    <vt:lpwstr>SibylleMuster-Kuhn</vt:lpwstr>
  </property>
  <property fmtid="{D5CDD505-2E9C-101B-9397-08002B2CF9AE}" pid="26" name="FSC#BSVTEMPL@102.1950:FileRespOrg">
    <vt:lpwstr>Direktion</vt:lpwstr>
  </property>
  <property fmtid="{D5CDD505-2E9C-101B-9397-08002B2CF9AE}" pid="27" name="FSC#BSVTEMPL@102.1950:FileRespOrgHome">
    <vt:lpwstr>Bern</vt:lpwstr>
  </property>
  <property fmtid="{D5CDD505-2E9C-101B-9397-08002B2CF9AE}" pid="28" name="FSC#BSVTEMPL@102.1950:FileRespOrgStreet">
    <vt:lpwstr>Effingerstrasse 20</vt:lpwstr>
  </property>
  <property fmtid="{D5CDD505-2E9C-101B-9397-08002B2CF9AE}" pid="29" name="FSC#BSVTEMPL@102.1950:FileRespOrgZipCode">
    <vt:lpwstr>3003</vt:lpwstr>
  </property>
  <property fmtid="{D5CDD505-2E9C-101B-9397-08002B2CF9AE}" pid="30" name="FSC#BSVTEMPL@102.1950:FileRespOU">
    <vt:lpwstr>Direktion</vt:lpwstr>
  </property>
  <property fmtid="{D5CDD505-2E9C-101B-9397-08002B2CF9AE}" pid="31" name="FSC#BSVTEMPL@102.1950:Registrierdatum">
    <vt:lpwstr>13.11.2012 00:00:00</vt:lpwstr>
  </property>
  <property fmtid="{D5CDD505-2E9C-101B-9397-08002B2CF9AE}" pid="32" name="FSC#BSVTEMPL@102.1950:RegPlanPos">
    <vt:lpwstr>032.0</vt:lpwstr>
  </property>
  <property fmtid="{D5CDD505-2E9C-101B-9397-08002B2CF9AE}" pid="33" name="FSC#BSVTEMPL@102.1950:ShortsignCreate">
    <vt:lpwstr/>
  </property>
  <property fmtid="{D5CDD505-2E9C-101B-9397-08002B2CF9AE}" pid="34" name="FSC#BSVTEMPL@102.1950:SignApproved1">
    <vt:lpwstr/>
  </property>
  <property fmtid="{D5CDD505-2E9C-101B-9397-08002B2CF9AE}" pid="35" name="FSC#BSVTEMPL@102.1950:SignApproved2">
    <vt:lpwstr/>
  </property>
  <property fmtid="{D5CDD505-2E9C-101B-9397-08002B2CF9AE}" pid="36" name="FSC#BSVTEMPL@102.1950:SubjectSubFile">
    <vt:lpwstr>14112012_BR-Klausur_long</vt:lpwstr>
  </property>
  <property fmtid="{D5CDD505-2E9C-101B-9397-08002B2CF9AE}" pid="37" name="FSC#BSVTEMPL@102.1950:SubjectDocument">
    <vt:lpwstr/>
  </property>
  <property fmtid="{D5CDD505-2E9C-101B-9397-08002B2CF9AE}" pid="38" name="FSC#BSVTEMPL@102.1950:TitleDossier">
    <vt:lpwstr>Redaktionskommission Strategie 2020</vt:lpwstr>
  </property>
  <property fmtid="{D5CDD505-2E9C-101B-9397-08002B2CF9AE}" pid="39" name="FSC#BSVTEMPL@102.1950:ZusendungAm">
    <vt:lpwstr/>
  </property>
  <property fmtid="{D5CDD505-2E9C-101B-9397-08002B2CF9AE}" pid="40" name="FSC#EDICFG@15.1700:DossierrefSubFile">
    <vt:lpwstr>032.0/2012/00884</vt:lpwstr>
  </property>
  <property fmtid="{D5CDD505-2E9C-101B-9397-08002B2CF9AE}" pid="41" name="FSC#EDICFG@15.1700:UniqueSubFileNumber">
    <vt:lpwstr>20124613-0296</vt:lpwstr>
  </property>
  <property fmtid="{D5CDD505-2E9C-101B-9397-08002B2CF9AE}" pid="42" name="FSC#BSVTEMPL@102.1950:DocumentIDEnhanced">
    <vt:lpwstr>032.0/2012/00884 13.11.2012 Doknr: 296</vt:lpwstr>
  </property>
  <property fmtid="{D5CDD505-2E9C-101B-9397-08002B2CF9AE}" pid="43" name="FSC#EDICFG@15.1700:FileRespInitials">
    <vt:lpwstr/>
  </property>
  <property fmtid="{D5CDD505-2E9C-101B-9397-08002B2CF9AE}" pid="44" name="FSC#COOSYSTEM@1.1:Container">
    <vt:lpwstr>COO.2063.100.1.137998</vt:lpwstr>
  </property>
  <property fmtid="{D5CDD505-2E9C-101B-9397-08002B2CF9AE}" pid="45" name="FSC#COOELAK@1.1001:Subject">
    <vt:lpwstr/>
  </property>
  <property fmtid="{D5CDD505-2E9C-101B-9397-08002B2CF9AE}" pid="46" name="FSC#COOELAK@1.1001:FileReference">
    <vt:lpwstr>032.0/0884e-2012</vt:lpwstr>
  </property>
  <property fmtid="{D5CDD505-2E9C-101B-9397-08002B2CF9AE}" pid="47" name="FSC#COOELAK@1.1001:FileRefYear">
    <vt:lpwstr>2012</vt:lpwstr>
  </property>
  <property fmtid="{D5CDD505-2E9C-101B-9397-08002B2CF9AE}" pid="48" name="FSC#COOELAK@1.1001:FileRefOrdinal">
    <vt:lpwstr>884</vt:lpwstr>
  </property>
  <property fmtid="{D5CDD505-2E9C-101B-9397-08002B2CF9AE}" pid="49" name="FSC#COOELAK@1.1001:FileRefOU">
    <vt:lpwstr/>
  </property>
  <property fmtid="{D5CDD505-2E9C-101B-9397-08002B2CF9AE}" pid="50" name="FSC#COOELAK@1.1001:Organization">
    <vt:lpwstr/>
  </property>
  <property fmtid="{D5CDD505-2E9C-101B-9397-08002B2CF9AE}" pid="51" name="FSC#COOELAK@1.1001:Owner">
    <vt:lpwstr> Oezen</vt:lpwstr>
  </property>
  <property fmtid="{D5CDD505-2E9C-101B-9397-08002B2CF9AE}" pid="52" name="FSC#COOELAK@1.1001:OwnerExtension">
    <vt:lpwstr>+41 31 324 02 32</vt:lpwstr>
  </property>
  <property fmtid="{D5CDD505-2E9C-101B-9397-08002B2CF9AE}" pid="53" name="FSC#COOELAK@1.1001:OwnerFaxExtension">
    <vt:lpwstr>+41 31 322 78 80</vt:lpwstr>
  </property>
  <property fmtid="{D5CDD505-2E9C-101B-9397-08002B2CF9AE}" pid="54" name="FSC#COOELAK@1.1001:DispatchedBy">
    <vt:lpwstr/>
  </property>
  <property fmtid="{D5CDD505-2E9C-101B-9397-08002B2CF9AE}" pid="55" name="FSC#COOELAK@1.1001:DispatchedAt">
    <vt:lpwstr/>
  </property>
  <property fmtid="{D5CDD505-2E9C-101B-9397-08002B2CF9AE}" pid="56" name="FSC#COOELAK@1.1001:ApprovedBy">
    <vt:lpwstr/>
  </property>
  <property fmtid="{D5CDD505-2E9C-101B-9397-08002B2CF9AE}" pid="57" name="FSC#COOELAK@1.1001:ApprovedAt">
    <vt:lpwstr/>
  </property>
  <property fmtid="{D5CDD505-2E9C-101B-9397-08002B2CF9AE}" pid="58" name="FSC#COOELAK@1.1001:Department">
    <vt:lpwstr>Bereich Leistungen AHV/EO/EL</vt:lpwstr>
  </property>
  <property fmtid="{D5CDD505-2E9C-101B-9397-08002B2CF9AE}" pid="59" name="FSC#COOELAK@1.1001:CreatedAt">
    <vt:lpwstr>13.11.2012</vt:lpwstr>
  </property>
  <property fmtid="{D5CDD505-2E9C-101B-9397-08002B2CF9AE}" pid="60" name="FSC#COOELAK@1.1001:OU">
    <vt:lpwstr>Direktion</vt:lpwstr>
  </property>
  <property fmtid="{D5CDD505-2E9C-101B-9397-08002B2CF9AE}" pid="61" name="FSC#COOELAK@1.1001:Priority">
    <vt:lpwstr/>
  </property>
  <property fmtid="{D5CDD505-2E9C-101B-9397-08002B2CF9AE}" pid="62" name="FSC#COOELAK@1.1001:ObjBarCode">
    <vt:lpwstr>*COO.2063.100.1.137998*</vt:lpwstr>
  </property>
  <property fmtid="{D5CDD505-2E9C-101B-9397-08002B2CF9AE}" pid="63" name="FSC#COOELAK@1.1001:RefBarCode">
    <vt:lpwstr/>
  </property>
  <property fmtid="{D5CDD505-2E9C-101B-9397-08002B2CF9AE}" pid="64" name="FSC#COOELAK@1.1001:FileRefBarCode">
    <vt:lpwstr>*032.0/0884e-2012*</vt:lpwstr>
  </property>
  <property fmtid="{D5CDD505-2E9C-101B-9397-08002B2CF9AE}" pid="65" name="FSC#COOELAK@1.1001:ExternalRef">
    <vt:lpwstr/>
  </property>
  <property fmtid="{D5CDD505-2E9C-101B-9397-08002B2CF9AE}" pid="66" name="FSC#COOELAK@1.1001:IncomingNumber">
    <vt:lpwstr/>
  </property>
  <property fmtid="{D5CDD505-2E9C-101B-9397-08002B2CF9AE}" pid="67" name="FSC#COOELAK@1.1001:IncomingSubject">
    <vt:lpwstr/>
  </property>
  <property fmtid="{D5CDD505-2E9C-101B-9397-08002B2CF9AE}" pid="68" name="FSC#COOELAK@1.1001:ProcessResponsible">
    <vt:lpwstr/>
  </property>
  <property fmtid="{D5CDD505-2E9C-101B-9397-08002B2CF9AE}" pid="69" name="FSC#COOELAK@1.1001:ProcessResponsiblePhone">
    <vt:lpwstr/>
  </property>
  <property fmtid="{D5CDD505-2E9C-101B-9397-08002B2CF9AE}" pid="70" name="FSC#COOELAK@1.1001:ProcessResponsibleMail">
    <vt:lpwstr/>
  </property>
  <property fmtid="{D5CDD505-2E9C-101B-9397-08002B2CF9AE}" pid="71" name="FSC#COOELAK@1.1001:ProcessResponsibleFax">
    <vt:lpwstr/>
  </property>
  <property fmtid="{D5CDD505-2E9C-101B-9397-08002B2CF9AE}" pid="72" name="FSC#COOELAK@1.1001:ApproverFirstName">
    <vt:lpwstr/>
  </property>
  <property fmtid="{D5CDD505-2E9C-101B-9397-08002B2CF9AE}" pid="73" name="FSC#COOELAK@1.1001:ApproverSurName">
    <vt:lpwstr/>
  </property>
  <property fmtid="{D5CDD505-2E9C-101B-9397-08002B2CF9AE}" pid="74" name="FSC#COOELAK@1.1001:ApproverTitle">
    <vt:lpwstr/>
  </property>
  <property fmtid="{D5CDD505-2E9C-101B-9397-08002B2CF9AE}" pid="75" name="FSC#COOELAK@1.1001:ExternalDate">
    <vt:lpwstr/>
  </property>
  <property fmtid="{D5CDD505-2E9C-101B-9397-08002B2CF9AE}" pid="76" name="FSC#COOELAK@1.1001:SettlementApprovedAt">
    <vt:lpwstr/>
  </property>
  <property fmtid="{D5CDD505-2E9C-101B-9397-08002B2CF9AE}" pid="77" name="FSC#COOELAK@1.1001:BaseNumber">
    <vt:lpwstr>032.0</vt:lpwstr>
  </property>
  <property fmtid="{D5CDD505-2E9C-101B-9397-08002B2CF9AE}" pid="78" name="FSC#COOELAK@1.1001:CurrentUserRolePos">
    <vt:lpwstr>Sekretariat</vt:lpwstr>
  </property>
  <property fmtid="{D5CDD505-2E9C-101B-9397-08002B2CF9AE}" pid="79" name="FSC#COOELAK@1.1001:CurrentUserEmail">
    <vt:lpwstr>regula.haldemann@bsv.admin.ch</vt:lpwstr>
  </property>
  <property fmtid="{D5CDD505-2E9C-101B-9397-08002B2CF9AE}" pid="80" name="FSC#ELAKGOV@1.1001:PersonalSubjGender">
    <vt:lpwstr/>
  </property>
  <property fmtid="{D5CDD505-2E9C-101B-9397-08002B2CF9AE}" pid="81" name="FSC#ELAKGOV@1.1001:PersonalSubjFirstName">
    <vt:lpwstr/>
  </property>
  <property fmtid="{D5CDD505-2E9C-101B-9397-08002B2CF9AE}" pid="82" name="FSC#ELAKGOV@1.1001:PersonalSubjSurName">
    <vt:lpwstr/>
  </property>
  <property fmtid="{D5CDD505-2E9C-101B-9397-08002B2CF9AE}" pid="83" name="FSC#ELAKGOV@1.1001:PersonalSubjSalutation">
    <vt:lpwstr/>
  </property>
  <property fmtid="{D5CDD505-2E9C-101B-9397-08002B2CF9AE}" pid="84" name="FSC#ELAKGOV@1.1001:PersonalSubjAddress">
    <vt:lpwstr/>
  </property>
</Properties>
</file>